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15074900" cy="20104100"/>
  <p:notesSz cx="15074900" cy="201041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23F49A8-B122-0F46-F907-1ADB0ED0344A}" name="Beatriz Neto" initials="BN" userId="Beatriz Neto"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D3B2"/>
    <a:srgbClr val="FBBF8D"/>
    <a:srgbClr val="F9A967"/>
    <a:srgbClr val="FAB882"/>
    <a:srgbClr val="F5801F"/>
    <a:srgbClr val="F9AB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Estilo Claro 2 - Destaque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Estilo Claro 2 - Destaque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2DE63D5-997A-4646-A377-4702673A728D}" styleName="Estilo Claro 2 - Destaque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édio 2 - Destaqu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Estilo Médio 2 - Destaqu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568" y="-8865"/>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131093" y="6232271"/>
            <a:ext cx="12819063" cy="4221861"/>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262187" y="11258296"/>
            <a:ext cx="10556875" cy="50260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754062" y="4623943"/>
            <a:ext cx="6560344" cy="13268707"/>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7766843" y="4623943"/>
            <a:ext cx="6560344" cy="13268707"/>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4/24/2026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4/24/2026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4/24/2026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54062" y="804164"/>
            <a:ext cx="13573125" cy="3216656"/>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754062" y="4623943"/>
            <a:ext cx="13573125" cy="1326870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5127625" y="18696814"/>
            <a:ext cx="4826000" cy="100520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754062" y="18696814"/>
            <a:ext cx="3468687" cy="100520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4/24/2026</a:t>
            </a:fld>
            <a:endParaRPr lang="en-US"/>
          </a:p>
        </p:txBody>
      </p:sp>
      <p:sp>
        <p:nvSpPr>
          <p:cNvPr id="6" name="Holder 6"/>
          <p:cNvSpPr>
            <a:spLocks noGrp="1"/>
          </p:cNvSpPr>
          <p:nvPr>
            <p:ph type="sldNum" sz="quarter" idx="7"/>
          </p:nvPr>
        </p:nvSpPr>
        <p:spPr>
          <a:xfrm>
            <a:off x="10858500" y="18696814"/>
            <a:ext cx="3468687" cy="100520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png"/><Relationship Id="rId9" Type="http://schemas.openxmlformats.org/officeDocument/2006/relationships/image" Target="../media/image8.sv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 name="Oval 54">
            <a:extLst>
              <a:ext uri="{FF2B5EF4-FFF2-40B4-BE49-F238E27FC236}">
                <a16:creationId xmlns:a16="http://schemas.microsoft.com/office/drawing/2014/main" id="{B4CE0055-6727-07B4-9FC0-A15FF348192A}"/>
              </a:ext>
            </a:extLst>
          </p:cNvPr>
          <p:cNvSpPr/>
          <p:nvPr/>
        </p:nvSpPr>
        <p:spPr>
          <a:xfrm>
            <a:off x="4565650" y="13526888"/>
            <a:ext cx="1143000" cy="1066800"/>
          </a:xfrm>
          <a:prstGeom prst="ellipse">
            <a:avLst/>
          </a:prstGeom>
          <a:solidFill>
            <a:srgbClr val="FBBF8D"/>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b="1" dirty="0">
                <a:latin typeface="Times New Roman" panose="02020603050405020304" pitchFamily="18" charset="0"/>
                <a:cs typeface="Times New Roman" panose="02020603050405020304" pitchFamily="18" charset="0"/>
              </a:rPr>
              <a:t>High cost</a:t>
            </a:r>
          </a:p>
          <a:p>
            <a:pPr algn="ctr"/>
            <a:r>
              <a:rPr lang="en-US" sz="1200" b="1" dirty="0">
                <a:latin typeface="Times New Roman" panose="02020603050405020304" pitchFamily="18" charset="0"/>
                <a:cs typeface="Times New Roman" panose="02020603050405020304" pitchFamily="18" charset="0"/>
              </a:rPr>
              <a:t>10%</a:t>
            </a:r>
          </a:p>
          <a:p>
            <a:pPr algn="ctr"/>
            <a:r>
              <a:rPr lang="en-US" sz="1200" b="1" dirty="0">
                <a:latin typeface="Times New Roman" panose="02020603050405020304" pitchFamily="18" charset="0"/>
                <a:cs typeface="Times New Roman" panose="02020603050405020304" pitchFamily="18" charset="0"/>
              </a:rPr>
              <a:t>(n=5)</a:t>
            </a:r>
          </a:p>
        </p:txBody>
      </p:sp>
      <p:sp>
        <p:nvSpPr>
          <p:cNvPr id="54" name="Oval 53">
            <a:extLst>
              <a:ext uri="{FF2B5EF4-FFF2-40B4-BE49-F238E27FC236}">
                <a16:creationId xmlns:a16="http://schemas.microsoft.com/office/drawing/2014/main" id="{4E46F095-85A9-0097-81F5-B06C11861378}"/>
              </a:ext>
            </a:extLst>
          </p:cNvPr>
          <p:cNvSpPr/>
          <p:nvPr/>
        </p:nvSpPr>
        <p:spPr>
          <a:xfrm>
            <a:off x="3651250" y="12764888"/>
            <a:ext cx="1295400" cy="1143000"/>
          </a:xfrm>
          <a:prstGeom prst="ellipse">
            <a:avLst/>
          </a:prstGeom>
          <a:solidFill>
            <a:srgbClr val="F9A967"/>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b="1" dirty="0">
                <a:latin typeface="Times New Roman" panose="02020603050405020304" pitchFamily="18" charset="0"/>
                <a:cs typeface="Times New Roman" panose="02020603050405020304" pitchFamily="18" charset="0"/>
              </a:rPr>
              <a:t>Lack of time</a:t>
            </a:r>
          </a:p>
          <a:p>
            <a:pPr algn="ctr"/>
            <a:r>
              <a:rPr lang="en-US" sz="1400" b="1" dirty="0">
                <a:latin typeface="Times New Roman" panose="02020603050405020304" pitchFamily="18" charset="0"/>
                <a:cs typeface="Times New Roman" panose="02020603050405020304" pitchFamily="18" charset="0"/>
              </a:rPr>
              <a:t>12%</a:t>
            </a:r>
          </a:p>
          <a:p>
            <a:pPr algn="ctr"/>
            <a:r>
              <a:rPr lang="en-US" sz="1400" b="1" dirty="0">
                <a:latin typeface="Times New Roman" panose="02020603050405020304" pitchFamily="18" charset="0"/>
                <a:cs typeface="Times New Roman" panose="02020603050405020304" pitchFamily="18" charset="0"/>
              </a:rPr>
              <a:t>(n=6)</a:t>
            </a:r>
          </a:p>
        </p:txBody>
      </p:sp>
      <p:sp>
        <p:nvSpPr>
          <p:cNvPr id="2" name="object 2"/>
          <p:cNvSpPr txBox="1"/>
          <p:nvPr/>
        </p:nvSpPr>
        <p:spPr>
          <a:xfrm>
            <a:off x="520059" y="4389472"/>
            <a:ext cx="14089380" cy="386715"/>
          </a:xfrm>
          <a:prstGeom prst="rect">
            <a:avLst/>
          </a:prstGeom>
          <a:solidFill>
            <a:srgbClr val="F79546"/>
          </a:solidFill>
          <a:ln w="4432">
            <a:solidFill>
              <a:srgbClr val="92B3D6"/>
            </a:solidFill>
          </a:ln>
        </p:spPr>
        <p:txBody>
          <a:bodyPr vert="horz" wrap="square" lIns="0" tIns="15875" rIns="0" bIns="0" rtlCol="0">
            <a:spAutoFit/>
          </a:bodyPr>
          <a:lstStyle/>
          <a:p>
            <a:pPr marL="70485" algn="ctr">
              <a:lnSpc>
                <a:spcPct val="100000"/>
              </a:lnSpc>
              <a:spcBef>
                <a:spcPts val="125"/>
              </a:spcBef>
            </a:pPr>
            <a:r>
              <a:rPr lang="en-US" sz="2200" b="1" spc="-10" noProof="0" dirty="0">
                <a:solidFill>
                  <a:srgbClr val="FFFFFF"/>
                </a:solidFill>
                <a:latin typeface="Times New Roman"/>
                <a:cs typeface="Times New Roman"/>
              </a:rPr>
              <a:t>INTRODUÇÃO</a:t>
            </a:r>
            <a:endParaRPr lang="en-US" sz="2200" noProof="0" dirty="0">
              <a:latin typeface="Times New Roman"/>
              <a:cs typeface="Times New Roman"/>
            </a:endParaRPr>
          </a:p>
        </p:txBody>
      </p:sp>
      <p:sp>
        <p:nvSpPr>
          <p:cNvPr id="3" name="object 3"/>
          <p:cNvSpPr txBox="1"/>
          <p:nvPr/>
        </p:nvSpPr>
        <p:spPr>
          <a:xfrm>
            <a:off x="679450" y="2432050"/>
            <a:ext cx="13585190" cy="1904367"/>
          </a:xfrm>
          <a:prstGeom prst="rect">
            <a:avLst/>
          </a:prstGeom>
        </p:spPr>
        <p:txBody>
          <a:bodyPr vert="horz" wrap="square" lIns="0" tIns="11430" rIns="0" bIns="0" rtlCol="0">
            <a:spAutoFit/>
          </a:bodyPr>
          <a:lstStyle/>
          <a:p>
            <a:pPr marL="290195" algn="ctr">
              <a:lnSpc>
                <a:spcPct val="100000"/>
              </a:lnSpc>
              <a:spcBef>
                <a:spcPts val="90"/>
              </a:spcBef>
            </a:pPr>
            <a:r>
              <a:rPr lang="en-US" sz="2800" b="1" noProof="0" dirty="0">
                <a:latin typeface="Times New Roman"/>
                <a:cs typeface="Times New Roman"/>
              </a:rPr>
              <a:t>Perceptions, Knowledge and Adoption of the Mediterranean Diet Among University Students</a:t>
            </a:r>
            <a:endParaRPr lang="en-US" sz="2800" noProof="0" dirty="0">
              <a:latin typeface="Times New Roman"/>
              <a:cs typeface="Times New Roman"/>
            </a:endParaRPr>
          </a:p>
          <a:p>
            <a:pPr marL="38100">
              <a:spcBef>
                <a:spcPts val="2110"/>
              </a:spcBef>
            </a:pPr>
            <a:r>
              <a:rPr lang="en-US" sz="1650" b="1" u="sng" noProof="0" dirty="0">
                <a:uFill>
                  <a:solidFill>
                    <a:srgbClr val="000000"/>
                  </a:solidFill>
                </a:uFill>
                <a:latin typeface="Times New Roman"/>
                <a:cs typeface="Times New Roman"/>
              </a:rPr>
              <a:t>Ada Rocha</a:t>
            </a:r>
            <a:r>
              <a:rPr lang="en-US" sz="1650" b="1" baseline="25252" noProof="0" dirty="0">
                <a:latin typeface="Times New Roman"/>
                <a:cs typeface="Times New Roman"/>
              </a:rPr>
              <a:t>(1)</a:t>
            </a:r>
            <a:r>
              <a:rPr lang="en-US" sz="1650" b="1" noProof="0" dirty="0">
                <a:latin typeface="Times New Roman"/>
                <a:cs typeface="Times New Roman"/>
              </a:rPr>
              <a:t>;</a:t>
            </a:r>
            <a:r>
              <a:rPr lang="en-US" sz="1650" b="1" spc="35" noProof="0" dirty="0">
                <a:latin typeface="Times New Roman"/>
                <a:cs typeface="Times New Roman"/>
              </a:rPr>
              <a:t> </a:t>
            </a:r>
            <a:r>
              <a:rPr lang="en-US" sz="1650" b="1" noProof="0" dirty="0">
                <a:latin typeface="Times New Roman"/>
                <a:cs typeface="Times New Roman"/>
              </a:rPr>
              <a:t>Beatriz Neto</a:t>
            </a:r>
            <a:r>
              <a:rPr lang="en-US" sz="1650" b="1" baseline="25252" noProof="0" dirty="0">
                <a:latin typeface="Times New Roman"/>
                <a:cs typeface="Times New Roman"/>
              </a:rPr>
              <a:t>(1)</a:t>
            </a:r>
            <a:r>
              <a:rPr lang="en-US" sz="1650" b="1" noProof="0" dirty="0">
                <a:latin typeface="Times New Roman"/>
                <a:cs typeface="Times New Roman"/>
              </a:rPr>
              <a:t>;</a:t>
            </a:r>
            <a:r>
              <a:rPr lang="en-US" sz="1650" b="1" spc="35" noProof="0" dirty="0">
                <a:latin typeface="Times New Roman"/>
                <a:cs typeface="Times New Roman"/>
              </a:rPr>
              <a:t> </a:t>
            </a:r>
            <a:r>
              <a:rPr lang="en-US" sz="1650" b="1" noProof="0" dirty="0">
                <a:latin typeface="Times New Roman"/>
                <a:cs typeface="Times New Roman"/>
              </a:rPr>
              <a:t>Francisca Costa</a:t>
            </a:r>
            <a:r>
              <a:rPr lang="en-US" sz="1650" b="1" spc="-37" baseline="25252" noProof="0" dirty="0">
                <a:latin typeface="Times New Roman"/>
                <a:cs typeface="Times New Roman"/>
              </a:rPr>
              <a:t>(</a:t>
            </a:r>
            <a:r>
              <a:rPr lang="en-US" sz="1650" b="1" spc="-37" baseline="25252" dirty="0">
                <a:latin typeface="Times New Roman"/>
                <a:cs typeface="Times New Roman"/>
              </a:rPr>
              <a:t>1</a:t>
            </a:r>
            <a:r>
              <a:rPr lang="en-US" sz="1650" b="1" spc="-37" baseline="25252" noProof="0" dirty="0">
                <a:latin typeface="Times New Roman"/>
                <a:cs typeface="Times New Roman"/>
              </a:rPr>
              <a:t>)</a:t>
            </a:r>
            <a:r>
              <a:rPr lang="en-US" sz="1650" b="1" noProof="0" dirty="0">
                <a:latin typeface="Times New Roman"/>
                <a:cs typeface="Times New Roman"/>
              </a:rPr>
              <a:t> ; Inês Brito</a:t>
            </a:r>
            <a:r>
              <a:rPr lang="en-US" sz="1650" b="1" spc="-37" baseline="25252" noProof="0" dirty="0">
                <a:latin typeface="Times New Roman"/>
                <a:cs typeface="Times New Roman"/>
              </a:rPr>
              <a:t>(</a:t>
            </a:r>
            <a:r>
              <a:rPr lang="en-US" sz="1650" b="1" spc="-37" baseline="25252" dirty="0">
                <a:latin typeface="Times New Roman"/>
                <a:cs typeface="Times New Roman"/>
              </a:rPr>
              <a:t>2</a:t>
            </a:r>
            <a:r>
              <a:rPr lang="en-US" sz="1650" b="1" spc="-37" baseline="25252" noProof="0" dirty="0">
                <a:latin typeface="Times New Roman"/>
                <a:cs typeface="Times New Roman"/>
              </a:rPr>
              <a:t>)</a:t>
            </a:r>
            <a:r>
              <a:rPr lang="en-US" sz="1650" b="1" noProof="0" dirty="0">
                <a:latin typeface="Times New Roman"/>
                <a:cs typeface="Times New Roman"/>
              </a:rPr>
              <a:t> Marília Prada</a:t>
            </a:r>
            <a:r>
              <a:rPr lang="en-US" sz="1650" b="1" spc="-37" baseline="25252" noProof="0" dirty="0">
                <a:latin typeface="Times New Roman"/>
                <a:cs typeface="Times New Roman"/>
              </a:rPr>
              <a:t>(</a:t>
            </a:r>
            <a:r>
              <a:rPr lang="en-US" sz="1650" b="1" spc="-37" baseline="25252" dirty="0">
                <a:latin typeface="Times New Roman"/>
                <a:cs typeface="Times New Roman"/>
              </a:rPr>
              <a:t>2</a:t>
            </a:r>
            <a:r>
              <a:rPr lang="en-US" sz="1650" b="1" spc="-37" baseline="25252" noProof="0" dirty="0">
                <a:latin typeface="Times New Roman"/>
                <a:cs typeface="Times New Roman"/>
              </a:rPr>
              <a:t>)</a:t>
            </a:r>
            <a:r>
              <a:rPr lang="en-US" sz="1650" b="1" noProof="0" dirty="0">
                <a:latin typeface="Times New Roman"/>
                <a:cs typeface="Times New Roman"/>
              </a:rPr>
              <a:t> ; Cláudia Viegas</a:t>
            </a:r>
            <a:r>
              <a:rPr lang="en-US" sz="1650" b="1" spc="-37" baseline="25252" noProof="0" dirty="0">
                <a:latin typeface="Times New Roman"/>
                <a:cs typeface="Times New Roman"/>
              </a:rPr>
              <a:t>(</a:t>
            </a:r>
            <a:r>
              <a:rPr lang="en-US" sz="1650" b="1" spc="-37" baseline="25252" dirty="0">
                <a:latin typeface="Times New Roman"/>
                <a:cs typeface="Times New Roman"/>
              </a:rPr>
              <a:t>3</a:t>
            </a:r>
            <a:r>
              <a:rPr lang="en-US" sz="1650" b="1" spc="-37" baseline="25252" noProof="0" dirty="0">
                <a:latin typeface="Times New Roman"/>
                <a:cs typeface="Times New Roman"/>
              </a:rPr>
              <a:t>)</a:t>
            </a:r>
            <a:r>
              <a:rPr lang="en-US" sz="1650" b="1" noProof="0" dirty="0">
                <a:latin typeface="Times New Roman"/>
                <a:cs typeface="Times New Roman"/>
              </a:rPr>
              <a:t> </a:t>
            </a:r>
            <a:endParaRPr lang="en-US" sz="1650" baseline="25252" noProof="0" dirty="0">
              <a:latin typeface="Times New Roman"/>
              <a:cs typeface="Times New Roman"/>
            </a:endParaRPr>
          </a:p>
          <a:p>
            <a:pPr marL="38100">
              <a:lnSpc>
                <a:spcPct val="100000"/>
              </a:lnSpc>
              <a:spcBef>
                <a:spcPts val="30"/>
              </a:spcBef>
            </a:pPr>
            <a:r>
              <a:rPr lang="en-US" sz="1650" baseline="25252" noProof="0" dirty="0">
                <a:latin typeface="Times New Roman"/>
                <a:cs typeface="Times New Roman"/>
              </a:rPr>
              <a:t>(1)</a:t>
            </a:r>
            <a:r>
              <a:rPr lang="en-US" sz="1650" spc="262" baseline="25252" noProof="0" dirty="0">
                <a:latin typeface="Times New Roman"/>
                <a:cs typeface="Times New Roman"/>
              </a:rPr>
              <a:t> </a:t>
            </a:r>
            <a:r>
              <a:rPr lang="en-US" sz="1650" noProof="0" dirty="0" err="1">
                <a:latin typeface="Times New Roman"/>
                <a:cs typeface="Times New Roman"/>
              </a:rPr>
              <a:t>Faculdade</a:t>
            </a:r>
            <a:r>
              <a:rPr lang="en-US" sz="1650" noProof="0" dirty="0">
                <a:latin typeface="Times New Roman"/>
                <a:cs typeface="Times New Roman"/>
              </a:rPr>
              <a:t> de </a:t>
            </a:r>
            <a:r>
              <a:rPr lang="en-US" sz="1650" noProof="0" dirty="0" err="1">
                <a:latin typeface="Times New Roman"/>
                <a:cs typeface="Times New Roman"/>
              </a:rPr>
              <a:t>Ciências</a:t>
            </a:r>
            <a:r>
              <a:rPr lang="en-US" sz="1650" noProof="0" dirty="0">
                <a:latin typeface="Times New Roman"/>
                <a:cs typeface="Times New Roman"/>
              </a:rPr>
              <a:t> da </a:t>
            </a:r>
            <a:r>
              <a:rPr lang="en-US" sz="1650" noProof="0" dirty="0" err="1">
                <a:latin typeface="Times New Roman"/>
                <a:cs typeface="Times New Roman"/>
              </a:rPr>
              <a:t>Nutrição</a:t>
            </a:r>
            <a:r>
              <a:rPr lang="en-US" sz="1650" noProof="0" dirty="0">
                <a:latin typeface="Times New Roman"/>
                <a:cs typeface="Times New Roman"/>
              </a:rPr>
              <a:t> e </a:t>
            </a:r>
            <a:r>
              <a:rPr lang="en-US" sz="1650" noProof="0" dirty="0" err="1">
                <a:latin typeface="Times New Roman"/>
                <a:cs typeface="Times New Roman"/>
              </a:rPr>
              <a:t>Alimentação</a:t>
            </a:r>
            <a:r>
              <a:rPr lang="en-US" sz="1650" noProof="0" dirty="0">
                <a:latin typeface="Times New Roman"/>
                <a:cs typeface="Times New Roman"/>
              </a:rPr>
              <a:t> do Porto;</a:t>
            </a:r>
            <a:r>
              <a:rPr lang="en-US" sz="1650" spc="30" noProof="0" dirty="0">
                <a:latin typeface="Times New Roman"/>
                <a:cs typeface="Times New Roman"/>
              </a:rPr>
              <a:t> </a:t>
            </a:r>
            <a:r>
              <a:rPr lang="en-US" sz="1650" noProof="0" dirty="0">
                <a:latin typeface="Times New Roman"/>
                <a:cs typeface="Times New Roman"/>
              </a:rPr>
              <a:t>Porto, Portugal;</a:t>
            </a:r>
            <a:r>
              <a:rPr lang="en-US" sz="1650" spc="35" noProof="0" dirty="0">
                <a:latin typeface="Times New Roman"/>
                <a:cs typeface="Times New Roman"/>
              </a:rPr>
              <a:t> </a:t>
            </a:r>
            <a:r>
              <a:rPr lang="en-US" sz="1650" noProof="0" dirty="0">
                <a:latin typeface="Times New Roman"/>
                <a:cs typeface="Times New Roman"/>
              </a:rPr>
              <a:t>adarocha@fcna.up.pt;</a:t>
            </a:r>
            <a:r>
              <a:rPr lang="en-US" sz="1650" spc="60" noProof="0" dirty="0">
                <a:latin typeface="Times New Roman"/>
                <a:cs typeface="Times New Roman"/>
              </a:rPr>
              <a:t> </a:t>
            </a:r>
            <a:r>
              <a:rPr lang="en-US" sz="1650" baseline="25252" noProof="0" dirty="0">
                <a:latin typeface="Times New Roman"/>
                <a:cs typeface="Times New Roman"/>
              </a:rPr>
              <a:t>(2)</a:t>
            </a:r>
            <a:r>
              <a:rPr lang="en-US" sz="1650" noProof="0" dirty="0">
                <a:latin typeface="Times New Roman"/>
                <a:cs typeface="Times New Roman"/>
              </a:rPr>
              <a:t>ISCTE – Instituto Universitário de Lisboa</a:t>
            </a:r>
            <a:r>
              <a:rPr lang="en-US" sz="1650" spc="-10" noProof="0" dirty="0">
                <a:latin typeface="Times New Roman"/>
                <a:cs typeface="Times New Roman"/>
              </a:rPr>
              <a:t>; Lisboa, Portugal; </a:t>
            </a:r>
            <a:r>
              <a:rPr lang="en-US" sz="1650" baseline="25252" noProof="0" dirty="0">
                <a:latin typeface="Times New Roman"/>
                <a:cs typeface="Times New Roman"/>
              </a:rPr>
              <a:t>(3)</a:t>
            </a:r>
            <a:r>
              <a:rPr lang="en-US" sz="1650" noProof="0" dirty="0">
                <a:latin typeface="Times New Roman"/>
                <a:cs typeface="Times New Roman"/>
              </a:rPr>
              <a:t>Escola Superior de </a:t>
            </a:r>
            <a:r>
              <a:rPr lang="en-US" sz="1650" noProof="0" dirty="0" err="1">
                <a:latin typeface="Times New Roman"/>
                <a:cs typeface="Times New Roman"/>
              </a:rPr>
              <a:t>Saúde</a:t>
            </a:r>
            <a:r>
              <a:rPr lang="en-US" sz="1650" noProof="0" dirty="0">
                <a:latin typeface="Times New Roman"/>
                <a:cs typeface="Times New Roman"/>
              </a:rPr>
              <a:t> de Lisboa</a:t>
            </a:r>
            <a:r>
              <a:rPr lang="en-US" sz="1650" spc="-10" noProof="0" dirty="0">
                <a:latin typeface="Times New Roman"/>
                <a:cs typeface="Times New Roman"/>
              </a:rPr>
              <a:t>; Lisboa, Portugal;</a:t>
            </a:r>
            <a:endParaRPr lang="en-US" sz="1650" noProof="0" dirty="0">
              <a:latin typeface="Times New Roman"/>
              <a:cs typeface="Times New Roman"/>
            </a:endParaRPr>
          </a:p>
        </p:txBody>
      </p:sp>
      <p:sp>
        <p:nvSpPr>
          <p:cNvPr id="4" name="object 4"/>
          <p:cNvSpPr txBox="1"/>
          <p:nvPr/>
        </p:nvSpPr>
        <p:spPr>
          <a:xfrm>
            <a:off x="535345" y="4885115"/>
            <a:ext cx="14088705" cy="1280735"/>
          </a:xfrm>
          <a:prstGeom prst="rect">
            <a:avLst/>
          </a:prstGeom>
        </p:spPr>
        <p:txBody>
          <a:bodyPr vert="horz" wrap="square" lIns="0" tIns="12700" rIns="0" bIns="0" rtlCol="0">
            <a:spAutoFit/>
          </a:bodyPr>
          <a:lstStyle/>
          <a:p>
            <a:pPr marL="12700" marR="5080" indent="635" algn="just">
              <a:lnSpc>
                <a:spcPct val="101099"/>
              </a:lnSpc>
              <a:spcBef>
                <a:spcPts val="100"/>
              </a:spcBef>
            </a:pPr>
            <a:r>
              <a:rPr lang="en-US" sz="1650" spc="-10" noProof="0" dirty="0">
                <a:latin typeface="Times New Roman"/>
                <a:cs typeface="Times New Roman"/>
              </a:rPr>
              <a:t>The Mediterranean Dietary Pattern (MDP) is globally recognized as one of the healthiest and most sustainable eating models, strongly associated with longevity and the prevention of chronic diseases. Beyond its health benefits, its core principles contribute significantly to reducing environmental impact. However, the transition to university life often leads students to adopt poorer eating habits, characterized by an increased consumption of processed foods and a decreased intake of fruits and vegetables. In this context, university cafeterias emerge as vital settings for promoting sustainable habits through the provision of Mediterranean-aligned menus. To develop effective nutritional interventions, it is crucial to first understand how students perceive and adhere to this dietary pattern.</a:t>
            </a:r>
          </a:p>
        </p:txBody>
      </p:sp>
      <p:sp>
        <p:nvSpPr>
          <p:cNvPr id="6" name="object 6"/>
          <p:cNvSpPr txBox="1"/>
          <p:nvPr/>
        </p:nvSpPr>
        <p:spPr>
          <a:xfrm>
            <a:off x="527050" y="6699250"/>
            <a:ext cx="14015719" cy="510653"/>
          </a:xfrm>
          <a:prstGeom prst="rect">
            <a:avLst/>
          </a:prstGeom>
        </p:spPr>
        <p:txBody>
          <a:bodyPr vert="horz" wrap="square" lIns="0" tIns="12065" rIns="0" bIns="0" rtlCol="0">
            <a:spAutoFit/>
          </a:bodyPr>
          <a:lstStyle/>
          <a:p>
            <a:pPr marL="12700" marR="5080" indent="635" algn="just">
              <a:lnSpc>
                <a:spcPct val="101099"/>
              </a:lnSpc>
              <a:spcBef>
                <a:spcPts val="100"/>
              </a:spcBef>
            </a:pPr>
            <a:r>
              <a:rPr lang="en-US" sz="1650" spc="-10" noProof="0" dirty="0">
                <a:latin typeface="Times New Roman"/>
                <a:cs typeface="Times New Roman"/>
              </a:rPr>
              <a:t>This study aimed to </a:t>
            </a:r>
            <a:r>
              <a:rPr lang="en-US" sz="1650" b="1" spc="-10" noProof="0" dirty="0">
                <a:latin typeface="Times New Roman"/>
                <a:cs typeface="Times New Roman"/>
              </a:rPr>
              <a:t>explore university students' knowledge, perceptions, and adherence to the Mediterranean Dietary Pattern</a:t>
            </a:r>
            <a:r>
              <a:rPr lang="en-US" sz="1650" spc="-10" noProof="0" dirty="0">
                <a:latin typeface="Times New Roman"/>
                <a:cs typeface="Times New Roman"/>
              </a:rPr>
              <a:t>, while also evaluating their acceptability of specific Mediterranean-style starters and dishes within the university canteen environment.</a:t>
            </a:r>
            <a:endParaRPr lang="en-US" sz="1850" noProof="0" dirty="0">
              <a:latin typeface="Times New Roman"/>
              <a:cs typeface="Times New Roman"/>
            </a:endParaRPr>
          </a:p>
        </p:txBody>
      </p:sp>
      <p:sp>
        <p:nvSpPr>
          <p:cNvPr id="7" name="object 7"/>
          <p:cNvSpPr txBox="1"/>
          <p:nvPr/>
        </p:nvSpPr>
        <p:spPr>
          <a:xfrm>
            <a:off x="527050" y="6242050"/>
            <a:ext cx="14089380" cy="386715"/>
          </a:xfrm>
          <a:prstGeom prst="rect">
            <a:avLst/>
          </a:prstGeom>
          <a:solidFill>
            <a:srgbClr val="F79546"/>
          </a:solidFill>
          <a:ln w="4432">
            <a:solidFill>
              <a:srgbClr val="92B3D6"/>
            </a:solidFill>
          </a:ln>
        </p:spPr>
        <p:txBody>
          <a:bodyPr vert="horz" wrap="square" lIns="0" tIns="15875" rIns="0" bIns="0" rtlCol="0">
            <a:spAutoFit/>
          </a:bodyPr>
          <a:lstStyle/>
          <a:p>
            <a:pPr marL="69850" algn="ctr">
              <a:lnSpc>
                <a:spcPct val="100000"/>
              </a:lnSpc>
              <a:spcBef>
                <a:spcPts val="125"/>
              </a:spcBef>
            </a:pPr>
            <a:r>
              <a:rPr lang="en-US" sz="2200" b="1" spc="-10" noProof="0" dirty="0">
                <a:solidFill>
                  <a:srgbClr val="FFFFFF"/>
                </a:solidFill>
                <a:latin typeface="Times New Roman"/>
                <a:cs typeface="Times New Roman"/>
              </a:rPr>
              <a:t>OBJETIVO</a:t>
            </a:r>
            <a:endParaRPr lang="en-US" sz="2200" noProof="0" dirty="0">
              <a:latin typeface="Times New Roman"/>
              <a:cs typeface="Times New Roman"/>
            </a:endParaRPr>
          </a:p>
        </p:txBody>
      </p:sp>
      <p:sp>
        <p:nvSpPr>
          <p:cNvPr id="8" name="object 8"/>
          <p:cNvSpPr txBox="1"/>
          <p:nvPr/>
        </p:nvSpPr>
        <p:spPr>
          <a:xfrm>
            <a:off x="527050" y="7385050"/>
            <a:ext cx="14089380" cy="386715"/>
          </a:xfrm>
          <a:prstGeom prst="rect">
            <a:avLst/>
          </a:prstGeom>
          <a:solidFill>
            <a:srgbClr val="F79546"/>
          </a:solidFill>
          <a:ln w="4432">
            <a:solidFill>
              <a:srgbClr val="92B3D6"/>
            </a:solidFill>
          </a:ln>
        </p:spPr>
        <p:txBody>
          <a:bodyPr vert="horz" wrap="square" lIns="0" tIns="15875" rIns="0" bIns="0" rtlCol="0">
            <a:spAutoFit/>
          </a:bodyPr>
          <a:lstStyle/>
          <a:p>
            <a:pPr marL="70485" algn="ctr">
              <a:lnSpc>
                <a:spcPct val="100000"/>
              </a:lnSpc>
              <a:spcBef>
                <a:spcPts val="125"/>
              </a:spcBef>
            </a:pPr>
            <a:r>
              <a:rPr lang="en-US" sz="2200" b="1" spc="-10" noProof="0" dirty="0">
                <a:solidFill>
                  <a:srgbClr val="FFFFFF"/>
                </a:solidFill>
                <a:latin typeface="Times New Roman"/>
                <a:cs typeface="Times New Roman"/>
              </a:rPr>
              <a:t>MÉTODOS</a:t>
            </a:r>
            <a:endParaRPr lang="en-US" sz="2200" noProof="0" dirty="0">
              <a:latin typeface="Times New Roman"/>
              <a:cs typeface="Times New Roman"/>
            </a:endParaRPr>
          </a:p>
        </p:txBody>
      </p:sp>
      <p:sp>
        <p:nvSpPr>
          <p:cNvPr id="9" name="object 9"/>
          <p:cNvSpPr txBox="1"/>
          <p:nvPr/>
        </p:nvSpPr>
        <p:spPr>
          <a:xfrm>
            <a:off x="527050" y="7842250"/>
            <a:ext cx="14015085" cy="1818703"/>
          </a:xfrm>
          <a:prstGeom prst="rect">
            <a:avLst/>
          </a:prstGeom>
        </p:spPr>
        <p:txBody>
          <a:bodyPr vert="horz" wrap="square" lIns="0" tIns="12065" rIns="0" bIns="0" rtlCol="0">
            <a:spAutoFit/>
          </a:bodyPr>
          <a:lstStyle/>
          <a:p>
            <a:pPr marL="12700" marR="5080" indent="635" algn="just">
              <a:lnSpc>
                <a:spcPct val="101499"/>
              </a:lnSpc>
              <a:spcBef>
                <a:spcPts val="95"/>
              </a:spcBef>
            </a:pPr>
            <a:r>
              <a:rPr lang="en-US" sz="1650" spc="-10" noProof="0" dirty="0">
                <a:latin typeface="Times New Roman"/>
                <a:cs typeface="Times New Roman"/>
              </a:rPr>
              <a:t>A qualitative study was conducted involving ten focus groups with a total of </a:t>
            </a:r>
            <a:r>
              <a:rPr lang="en-US" sz="1650" b="1" spc="-10" noProof="0" dirty="0">
                <a:latin typeface="Times New Roman"/>
                <a:cs typeface="Times New Roman"/>
              </a:rPr>
              <a:t>66 university students</a:t>
            </a:r>
            <a:r>
              <a:rPr lang="en-US" sz="1650" spc="-10" noProof="0" dirty="0">
                <a:latin typeface="Times New Roman"/>
                <a:cs typeface="Times New Roman"/>
              </a:rPr>
              <a:t>, aged between 18 and 52 years, recruited through snowball sampling. 31 of the participants were compensated with 15€ vouchers and 35 with course credit. The primary goal was to assess adherence, knowledge, and perceptions regarding the Mediterranean Dietary Pattern (MDP). </a:t>
            </a:r>
          </a:p>
          <a:p>
            <a:pPr marL="12700" marR="5080" indent="635" algn="just">
              <a:lnSpc>
                <a:spcPct val="101499"/>
              </a:lnSpc>
              <a:spcBef>
                <a:spcPts val="95"/>
              </a:spcBef>
            </a:pPr>
            <a:r>
              <a:rPr lang="en-US" sz="1650" spc="-10" dirty="0">
                <a:latin typeface="Times New Roman"/>
                <a:cs typeface="Times New Roman"/>
              </a:rPr>
              <a:t>Students were recruited trough social media and word-of-mouth referrals. The inclusion criteria were being a full-time university student, resident in Portugal for a minimum of two years and be fluent in Portuguese.</a:t>
            </a:r>
            <a:endParaRPr lang="en-US" sz="1650" spc="-10" noProof="0" dirty="0">
              <a:latin typeface="Times New Roman"/>
              <a:cs typeface="Times New Roman"/>
            </a:endParaRPr>
          </a:p>
          <a:p>
            <a:pPr marL="12700" marR="5080" indent="635" algn="just">
              <a:lnSpc>
                <a:spcPct val="101499"/>
              </a:lnSpc>
              <a:spcBef>
                <a:spcPts val="95"/>
              </a:spcBef>
            </a:pPr>
            <a:r>
              <a:rPr lang="en-US" sz="1650" spc="-10" noProof="0" dirty="0">
                <a:latin typeface="Times New Roman"/>
                <a:cs typeface="Times New Roman"/>
              </a:rPr>
              <a:t>Data analysis was performed using inductive Content Analysis through MAXQDA 2024 software, following the six-phase </a:t>
            </a:r>
            <a:r>
              <a:rPr lang="en-US" sz="1650" b="1" spc="-10" noProof="0" dirty="0">
                <a:latin typeface="Times New Roman"/>
                <a:cs typeface="Times New Roman"/>
              </a:rPr>
              <a:t>Thematic Analysis framework </a:t>
            </a:r>
            <a:r>
              <a:rPr lang="en-US" sz="1650" spc="-10" noProof="0" dirty="0">
                <a:latin typeface="Times New Roman"/>
                <a:cs typeface="Times New Roman"/>
              </a:rPr>
              <a:t>established by Braun and Clarke. The initial coding process was carried out in Portuguese and subsequently translated into English for academic dissemination.</a:t>
            </a:r>
          </a:p>
        </p:txBody>
      </p:sp>
      <p:sp>
        <p:nvSpPr>
          <p:cNvPr id="10" name="object 10"/>
          <p:cNvSpPr txBox="1"/>
          <p:nvPr/>
        </p:nvSpPr>
        <p:spPr>
          <a:xfrm>
            <a:off x="527050" y="9747250"/>
            <a:ext cx="14089380" cy="386715"/>
          </a:xfrm>
          <a:prstGeom prst="rect">
            <a:avLst/>
          </a:prstGeom>
          <a:solidFill>
            <a:srgbClr val="F79546"/>
          </a:solidFill>
          <a:ln w="4432">
            <a:solidFill>
              <a:srgbClr val="92B3D6"/>
            </a:solidFill>
          </a:ln>
        </p:spPr>
        <p:txBody>
          <a:bodyPr vert="horz" wrap="square" lIns="0" tIns="15875" rIns="0" bIns="0" rtlCol="0">
            <a:spAutoFit/>
          </a:bodyPr>
          <a:lstStyle/>
          <a:p>
            <a:pPr marL="69850" algn="ctr">
              <a:lnSpc>
                <a:spcPct val="100000"/>
              </a:lnSpc>
              <a:spcBef>
                <a:spcPts val="125"/>
              </a:spcBef>
            </a:pPr>
            <a:r>
              <a:rPr lang="en-US" sz="2200" b="1" spc="-10" noProof="0" dirty="0">
                <a:solidFill>
                  <a:srgbClr val="FFFFFF"/>
                </a:solidFill>
                <a:latin typeface="Times New Roman"/>
                <a:cs typeface="Times New Roman"/>
              </a:rPr>
              <a:t>RESULTADOS</a:t>
            </a:r>
            <a:endParaRPr lang="en-US" sz="2200" noProof="0" dirty="0">
              <a:latin typeface="Times New Roman"/>
              <a:cs typeface="Times New Roman"/>
            </a:endParaRPr>
          </a:p>
        </p:txBody>
      </p:sp>
      <p:sp>
        <p:nvSpPr>
          <p:cNvPr id="15" name="object 15"/>
          <p:cNvSpPr txBox="1"/>
          <p:nvPr/>
        </p:nvSpPr>
        <p:spPr>
          <a:xfrm>
            <a:off x="603250" y="15919450"/>
            <a:ext cx="14089380" cy="386715"/>
          </a:xfrm>
          <a:prstGeom prst="rect">
            <a:avLst/>
          </a:prstGeom>
          <a:solidFill>
            <a:srgbClr val="F79546"/>
          </a:solidFill>
          <a:ln w="4432">
            <a:solidFill>
              <a:srgbClr val="92B3D6"/>
            </a:solidFill>
          </a:ln>
        </p:spPr>
        <p:txBody>
          <a:bodyPr vert="horz" wrap="square" lIns="0" tIns="15875" rIns="0" bIns="0" rtlCol="0">
            <a:spAutoFit/>
          </a:bodyPr>
          <a:lstStyle/>
          <a:p>
            <a:pPr marL="69215" algn="ctr">
              <a:lnSpc>
                <a:spcPct val="100000"/>
              </a:lnSpc>
              <a:spcBef>
                <a:spcPts val="125"/>
              </a:spcBef>
            </a:pPr>
            <a:r>
              <a:rPr lang="en-US" sz="2200" b="1" spc="-10" noProof="0" dirty="0">
                <a:solidFill>
                  <a:srgbClr val="FFFFFF"/>
                </a:solidFill>
                <a:latin typeface="Times New Roman"/>
                <a:cs typeface="Times New Roman"/>
              </a:rPr>
              <a:t>CONCLUSÃO</a:t>
            </a:r>
            <a:endParaRPr lang="en-US" sz="2200" noProof="0" dirty="0">
              <a:latin typeface="Times New Roman"/>
              <a:cs typeface="Times New Roman"/>
            </a:endParaRPr>
          </a:p>
        </p:txBody>
      </p:sp>
      <p:sp>
        <p:nvSpPr>
          <p:cNvPr id="16" name="object 16"/>
          <p:cNvSpPr txBox="1"/>
          <p:nvPr/>
        </p:nvSpPr>
        <p:spPr>
          <a:xfrm>
            <a:off x="603250" y="16376650"/>
            <a:ext cx="14015085" cy="1023614"/>
          </a:xfrm>
          <a:prstGeom prst="rect">
            <a:avLst/>
          </a:prstGeom>
        </p:spPr>
        <p:txBody>
          <a:bodyPr vert="horz" wrap="square" lIns="0" tIns="12065" rIns="0" bIns="0" rtlCol="0">
            <a:spAutoFit/>
          </a:bodyPr>
          <a:lstStyle/>
          <a:p>
            <a:pPr marL="12700" marR="5080" indent="635" algn="just">
              <a:lnSpc>
                <a:spcPct val="101499"/>
              </a:lnSpc>
              <a:spcBef>
                <a:spcPts val="95"/>
              </a:spcBef>
            </a:pPr>
            <a:r>
              <a:rPr lang="en-US" sz="1650" spc="-10" noProof="0" dirty="0">
                <a:latin typeface="Times New Roman"/>
                <a:cs typeface="Times New Roman"/>
              </a:rPr>
              <a:t>The findings highlight that university students generally have a favorable perception of the Mediterranean Dietary Pattern and are highly accepting of Mediterranean-style options in cafeterias, despite some gaps in their understanding of the pattern’s core principles. This acceptance confirms the significant potential for implementing MDP-oriented strategies within university dining services. To improve overall adherence to this healthy and sustainable food pattern, future interventions must focus on mitigating identified barriers such as cost, convenience, and the need for improved cooking skills among students.</a:t>
            </a:r>
            <a:endParaRPr lang="en-US" sz="1650" noProof="0" dirty="0">
              <a:latin typeface="Times New Roman"/>
              <a:cs typeface="Times New Roman"/>
            </a:endParaRPr>
          </a:p>
        </p:txBody>
      </p:sp>
      <p:sp>
        <p:nvSpPr>
          <p:cNvPr id="23" name="object 23"/>
          <p:cNvSpPr txBox="1"/>
          <p:nvPr/>
        </p:nvSpPr>
        <p:spPr>
          <a:xfrm>
            <a:off x="628380" y="17519650"/>
            <a:ext cx="14089380" cy="386715"/>
          </a:xfrm>
          <a:prstGeom prst="rect">
            <a:avLst/>
          </a:prstGeom>
          <a:solidFill>
            <a:srgbClr val="F79546"/>
          </a:solidFill>
          <a:ln w="4432">
            <a:solidFill>
              <a:srgbClr val="92B3D6"/>
            </a:solidFill>
          </a:ln>
        </p:spPr>
        <p:txBody>
          <a:bodyPr vert="horz" wrap="square" lIns="0" tIns="15875" rIns="0" bIns="0" rtlCol="0">
            <a:spAutoFit/>
          </a:bodyPr>
          <a:lstStyle/>
          <a:p>
            <a:pPr marL="69215" algn="ctr">
              <a:lnSpc>
                <a:spcPct val="100000"/>
              </a:lnSpc>
              <a:spcBef>
                <a:spcPts val="125"/>
              </a:spcBef>
            </a:pPr>
            <a:r>
              <a:rPr lang="en-US" sz="2200" b="1" spc="-10" noProof="0" dirty="0">
                <a:solidFill>
                  <a:srgbClr val="FFFFFF"/>
                </a:solidFill>
                <a:latin typeface="Times New Roman"/>
                <a:cs typeface="Times New Roman"/>
              </a:rPr>
              <a:t>REFERÊNCIAS</a:t>
            </a:r>
            <a:endParaRPr lang="en-US" sz="2200" noProof="0" dirty="0">
              <a:latin typeface="Times New Roman"/>
              <a:cs typeface="Times New Roman"/>
            </a:endParaRPr>
          </a:p>
        </p:txBody>
      </p:sp>
      <p:sp>
        <p:nvSpPr>
          <p:cNvPr id="24" name="object 24"/>
          <p:cNvSpPr txBox="1"/>
          <p:nvPr/>
        </p:nvSpPr>
        <p:spPr>
          <a:xfrm>
            <a:off x="679450" y="17976850"/>
            <a:ext cx="13989685" cy="1451679"/>
          </a:xfrm>
          <a:prstGeom prst="rect">
            <a:avLst/>
          </a:prstGeom>
        </p:spPr>
        <p:txBody>
          <a:bodyPr vert="horz" wrap="square" lIns="0" tIns="12700" rIns="0" bIns="0" rtlCol="0">
            <a:spAutoFit/>
          </a:bodyPr>
          <a:lstStyle/>
          <a:p>
            <a:pPr marL="12700" marR="5080" algn="just">
              <a:lnSpc>
                <a:spcPct val="100000"/>
              </a:lnSpc>
              <a:spcBef>
                <a:spcPts val="100"/>
              </a:spcBef>
            </a:pPr>
            <a:r>
              <a:rPr lang="en-US" sz="1300" spc="-10" noProof="0" dirty="0">
                <a:latin typeface="Times New Roman"/>
                <a:cs typeface="Times New Roman"/>
              </a:rPr>
              <a:t>Abuawad, B., </a:t>
            </a:r>
            <a:r>
              <a:rPr lang="en-US" sz="1300" spc="-10" noProof="0" dirty="0" err="1">
                <a:latin typeface="Times New Roman"/>
                <a:cs typeface="Times New Roman"/>
              </a:rPr>
              <a:t>Ellala</a:t>
            </a:r>
            <a:r>
              <a:rPr lang="en-US" sz="1300" spc="-10" noProof="0" dirty="0">
                <a:latin typeface="Times New Roman"/>
                <a:cs typeface="Times New Roman"/>
              </a:rPr>
              <a:t>, Z. K., El-Saleh, M., </a:t>
            </a:r>
            <a:r>
              <a:rPr lang="en-US" sz="1300" spc="-10" noProof="0" dirty="0" err="1">
                <a:latin typeface="Times New Roman"/>
                <a:cs typeface="Times New Roman"/>
              </a:rPr>
              <a:t>Alsalhi</a:t>
            </a:r>
            <a:r>
              <a:rPr lang="en-US" sz="1300" spc="-10" noProof="0" dirty="0">
                <a:latin typeface="Times New Roman"/>
                <a:cs typeface="Times New Roman"/>
              </a:rPr>
              <a:t>, N., </a:t>
            </a:r>
            <a:r>
              <a:rPr lang="en-US" sz="1300" spc="-10" noProof="0" dirty="0" err="1">
                <a:latin typeface="Times New Roman"/>
                <a:cs typeface="Times New Roman"/>
              </a:rPr>
              <a:t>Qatawneh</a:t>
            </a:r>
            <a:r>
              <a:rPr lang="en-US" sz="1300" spc="-10" noProof="0" dirty="0">
                <a:latin typeface="Times New Roman"/>
                <a:cs typeface="Times New Roman"/>
              </a:rPr>
              <a:t>, S. A., &amp; </a:t>
            </a:r>
            <a:r>
              <a:rPr lang="en-US" sz="1300" spc="-10" noProof="0" dirty="0" err="1">
                <a:latin typeface="Times New Roman"/>
                <a:cs typeface="Times New Roman"/>
              </a:rPr>
              <a:t>Aljarrah</a:t>
            </a:r>
            <a:r>
              <a:rPr lang="en-US" sz="1300" spc="-10" noProof="0" dirty="0">
                <a:latin typeface="Times New Roman"/>
                <a:cs typeface="Times New Roman"/>
              </a:rPr>
              <a:t>, K. (2023). Student Eating Attitude and Life Style Impact on the Academic Performance: Evidence from the College Students. Eurasian Journal of Educational Research, 103(103), 18-32.</a:t>
            </a:r>
          </a:p>
          <a:p>
            <a:pPr marL="12700" marR="5080" algn="just">
              <a:lnSpc>
                <a:spcPct val="100000"/>
              </a:lnSpc>
              <a:spcBef>
                <a:spcPts val="100"/>
              </a:spcBef>
            </a:pPr>
            <a:r>
              <a:rPr lang="en-US" sz="1300" spc="-10" noProof="0" dirty="0">
                <a:latin typeface="Times New Roman"/>
                <a:cs typeface="Times New Roman"/>
              </a:rPr>
              <a:t>Lanuza, F., Morales, G., Hidalgo-Rasmussen, C., Balboa-Castillo, T., Ortiz, M. S., Belmar, C., &amp; Muñoz, S. (2022). Association between eating habits and quality of life among Chilean university students. Journal of American College Health, 70(1), 280-286.https://doi.org/10.1080/07448481.2020.1741593</a:t>
            </a:r>
          </a:p>
          <a:p>
            <a:pPr marL="12700" marR="5080" algn="just">
              <a:lnSpc>
                <a:spcPct val="100000"/>
              </a:lnSpc>
              <a:spcBef>
                <a:spcPts val="100"/>
              </a:spcBef>
            </a:pPr>
            <a:r>
              <a:rPr lang="en-US" sz="1300" spc="-10" noProof="0" dirty="0">
                <a:latin typeface="Times New Roman"/>
                <a:cs typeface="Times New Roman"/>
              </a:rPr>
              <a:t>Lima JPM, Costa SA, Brandão TRS, Rocha A. 2021. Food consumption determinants and barriers for healthy eating at the workplace-a university setting. Foods, 10(4), 695. https://doi.org/10.3390/foods10040695.</a:t>
            </a:r>
          </a:p>
          <a:p>
            <a:pPr marL="12700" marR="5080" algn="just">
              <a:lnSpc>
                <a:spcPct val="100000"/>
              </a:lnSpc>
              <a:spcBef>
                <a:spcPts val="100"/>
              </a:spcBef>
            </a:pPr>
            <a:r>
              <a:rPr lang="en-US" sz="1300" spc="-10" noProof="0" dirty="0">
                <a:latin typeface="Times New Roman"/>
                <a:cs typeface="Times New Roman"/>
              </a:rPr>
              <a:t>Silva, S. S., Rocha, A., &amp; Viegas, C. (2025). Strategies for increased adherence to the Mediterranean or healthy diet in university food services: A systematic review. International journal of food sciences and nutrition, 76(3), 239-264, https://doi.org/10.1080/09637486.2025.2472216.</a:t>
            </a:r>
            <a:endParaRPr lang="en-US" sz="1300" noProof="0" dirty="0">
              <a:latin typeface="Times New Roman"/>
              <a:cs typeface="Times New Roman"/>
            </a:endParaRPr>
          </a:p>
        </p:txBody>
      </p:sp>
      <p:pic>
        <p:nvPicPr>
          <p:cNvPr id="25" name="object 25"/>
          <p:cNvPicPr/>
          <p:nvPr/>
        </p:nvPicPr>
        <p:blipFill>
          <a:blip r:embed="rId2" cstate="print"/>
          <a:stretch>
            <a:fillRect/>
          </a:stretch>
        </p:blipFill>
        <p:spPr>
          <a:xfrm>
            <a:off x="690032" y="1032017"/>
            <a:ext cx="5498318" cy="1207919"/>
          </a:xfrm>
          <a:prstGeom prst="rect">
            <a:avLst/>
          </a:prstGeom>
        </p:spPr>
      </p:pic>
      <p:pic>
        <p:nvPicPr>
          <p:cNvPr id="56" name="Imagem 55" descr="Texto&#10;&#10;O conteúdo gerado por IA pode estar incorreto.">
            <a:extLst>
              <a:ext uri="{FF2B5EF4-FFF2-40B4-BE49-F238E27FC236}">
                <a16:creationId xmlns:a16="http://schemas.microsoft.com/office/drawing/2014/main" id="{F7D800AC-F130-7A73-F7A1-8D69960F971A}"/>
              </a:ext>
            </a:extLst>
          </p:cNvPr>
          <p:cNvPicPr>
            <a:picLocks noChangeAspect="1"/>
          </p:cNvPicPr>
          <p:nvPr/>
        </p:nvPicPr>
        <p:blipFill>
          <a:blip r:embed="rId3"/>
          <a:stretch>
            <a:fillRect/>
          </a:stretch>
        </p:blipFill>
        <p:spPr>
          <a:xfrm>
            <a:off x="2508250" y="19577050"/>
            <a:ext cx="1755047" cy="481688"/>
          </a:xfrm>
          <a:prstGeom prst="rect">
            <a:avLst/>
          </a:prstGeom>
        </p:spPr>
      </p:pic>
      <p:pic>
        <p:nvPicPr>
          <p:cNvPr id="57" name="Imagem 56" descr="Texto&#10;&#10;O conteúdo gerado por IA pode estar incorreto.">
            <a:extLst>
              <a:ext uri="{FF2B5EF4-FFF2-40B4-BE49-F238E27FC236}">
                <a16:creationId xmlns:a16="http://schemas.microsoft.com/office/drawing/2014/main" id="{4FFE3770-C66C-43EC-4CD5-2DB5226A0BBA}"/>
              </a:ext>
            </a:extLst>
          </p:cNvPr>
          <p:cNvPicPr>
            <a:picLocks noChangeAspect="1"/>
          </p:cNvPicPr>
          <p:nvPr/>
        </p:nvPicPr>
        <p:blipFill>
          <a:blip r:embed="rId4"/>
          <a:stretch>
            <a:fillRect/>
          </a:stretch>
        </p:blipFill>
        <p:spPr>
          <a:xfrm>
            <a:off x="5556250" y="19500850"/>
            <a:ext cx="1371600" cy="465864"/>
          </a:xfrm>
          <a:prstGeom prst="rect">
            <a:avLst/>
          </a:prstGeom>
        </p:spPr>
      </p:pic>
      <p:pic>
        <p:nvPicPr>
          <p:cNvPr id="58" name="Imagem 57" descr="Texto&#10;&#10;O conteúdo gerado por IA pode estar incorreto.">
            <a:extLst>
              <a:ext uri="{FF2B5EF4-FFF2-40B4-BE49-F238E27FC236}">
                <a16:creationId xmlns:a16="http://schemas.microsoft.com/office/drawing/2014/main" id="{253AFB87-EFE8-05A6-1278-0A47E86F0711}"/>
              </a:ext>
            </a:extLst>
          </p:cNvPr>
          <p:cNvPicPr>
            <a:picLocks noChangeAspect="1"/>
          </p:cNvPicPr>
          <p:nvPr/>
        </p:nvPicPr>
        <p:blipFill>
          <a:blip r:embed="rId5"/>
          <a:stretch>
            <a:fillRect/>
          </a:stretch>
        </p:blipFill>
        <p:spPr>
          <a:xfrm>
            <a:off x="7080250" y="19424650"/>
            <a:ext cx="1312626" cy="589662"/>
          </a:xfrm>
          <a:prstGeom prst="rect">
            <a:avLst/>
          </a:prstGeom>
        </p:spPr>
      </p:pic>
      <p:pic>
        <p:nvPicPr>
          <p:cNvPr id="61" name="Imagem 60">
            <a:extLst>
              <a:ext uri="{FF2B5EF4-FFF2-40B4-BE49-F238E27FC236}">
                <a16:creationId xmlns:a16="http://schemas.microsoft.com/office/drawing/2014/main" id="{AB018A6A-D376-892A-0279-A4885AF859BA}"/>
              </a:ext>
            </a:extLst>
          </p:cNvPr>
          <p:cNvPicPr>
            <a:picLocks noChangeAspect="1"/>
          </p:cNvPicPr>
          <p:nvPr/>
        </p:nvPicPr>
        <p:blipFill>
          <a:blip r:embed="rId6"/>
          <a:stretch>
            <a:fillRect/>
          </a:stretch>
        </p:blipFill>
        <p:spPr>
          <a:xfrm>
            <a:off x="8451850" y="19424650"/>
            <a:ext cx="1295400" cy="589427"/>
          </a:xfrm>
          <a:prstGeom prst="rect">
            <a:avLst/>
          </a:prstGeom>
        </p:spPr>
      </p:pic>
      <p:pic>
        <p:nvPicPr>
          <p:cNvPr id="1024" name="Imagem 1023">
            <a:extLst>
              <a:ext uri="{FF2B5EF4-FFF2-40B4-BE49-F238E27FC236}">
                <a16:creationId xmlns:a16="http://schemas.microsoft.com/office/drawing/2014/main" id="{C932E9D7-F211-67D5-CEBE-EE6F83D5294E}"/>
              </a:ext>
            </a:extLst>
          </p:cNvPr>
          <p:cNvPicPr>
            <a:picLocks noChangeAspect="1"/>
          </p:cNvPicPr>
          <p:nvPr/>
        </p:nvPicPr>
        <p:blipFill>
          <a:blip r:embed="rId7"/>
          <a:stretch>
            <a:fillRect/>
          </a:stretch>
        </p:blipFill>
        <p:spPr>
          <a:xfrm>
            <a:off x="9899650" y="19577050"/>
            <a:ext cx="2324100" cy="325941"/>
          </a:xfrm>
          <a:prstGeom prst="rect">
            <a:avLst/>
          </a:prstGeom>
        </p:spPr>
      </p:pic>
      <p:pic>
        <p:nvPicPr>
          <p:cNvPr id="1027" name="Imagem 1026">
            <a:extLst>
              <a:ext uri="{FF2B5EF4-FFF2-40B4-BE49-F238E27FC236}">
                <a16:creationId xmlns:a16="http://schemas.microsoft.com/office/drawing/2014/main" id="{9C78F239-5CEF-860F-879D-7DD4DA0473B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66450" y="1136650"/>
            <a:ext cx="2755402" cy="997966"/>
          </a:xfrm>
          <a:prstGeom prst="rect">
            <a:avLst/>
          </a:prstGeom>
        </p:spPr>
      </p:pic>
      <p:sp>
        <p:nvSpPr>
          <p:cNvPr id="5" name="object 9">
            <a:extLst>
              <a:ext uri="{FF2B5EF4-FFF2-40B4-BE49-F238E27FC236}">
                <a16:creationId xmlns:a16="http://schemas.microsoft.com/office/drawing/2014/main" id="{29778585-2EFA-EE4E-40F8-2CAE79B0F7E0}"/>
              </a:ext>
            </a:extLst>
          </p:cNvPr>
          <p:cNvSpPr txBox="1"/>
          <p:nvPr/>
        </p:nvSpPr>
        <p:spPr>
          <a:xfrm>
            <a:off x="603250" y="10280650"/>
            <a:ext cx="13944600" cy="767133"/>
          </a:xfrm>
          <a:prstGeom prst="rect">
            <a:avLst/>
          </a:prstGeom>
        </p:spPr>
        <p:txBody>
          <a:bodyPr vert="horz" wrap="square" lIns="0" tIns="12065" rIns="0" bIns="0" rtlCol="0">
            <a:spAutoFit/>
          </a:bodyPr>
          <a:lstStyle/>
          <a:p>
            <a:pPr marL="12700" marR="5080" indent="635" algn="just">
              <a:lnSpc>
                <a:spcPct val="101499"/>
              </a:lnSpc>
              <a:spcBef>
                <a:spcPts val="95"/>
              </a:spcBef>
            </a:pPr>
            <a:r>
              <a:rPr lang="en-US" sz="1650" spc="-10" noProof="0" dirty="0">
                <a:latin typeface="Times New Roman"/>
                <a:cs typeface="Times New Roman"/>
              </a:rPr>
              <a:t>Students demonstrated varying levels of knowledge regarding the Mediterranean Dietary Pattern (MDP). While key foods such as </a:t>
            </a:r>
            <a:r>
              <a:rPr lang="en-US" sz="1650" b="1" spc="-10" noProof="0" dirty="0">
                <a:latin typeface="Times New Roman"/>
                <a:cs typeface="Times New Roman"/>
              </a:rPr>
              <a:t>vegetables, fish, and olive oil </a:t>
            </a:r>
            <a:r>
              <a:rPr lang="en-US" sz="1650" spc="-10" noProof="0" dirty="0">
                <a:latin typeface="Times New Roman"/>
                <a:cs typeface="Times New Roman"/>
              </a:rPr>
              <a:t>were frequently identified, there was significantly less awareness of core principles like seasonality, freshness, and local sourcing. The most common associations with the MDP were the concepts of a "balanced" and "varied" diet.</a:t>
            </a:r>
          </a:p>
        </p:txBody>
      </p:sp>
      <p:sp>
        <p:nvSpPr>
          <p:cNvPr id="14" name="object 9">
            <a:extLst>
              <a:ext uri="{FF2B5EF4-FFF2-40B4-BE49-F238E27FC236}">
                <a16:creationId xmlns:a16="http://schemas.microsoft.com/office/drawing/2014/main" id="{A68474DA-6369-2791-40C1-F7A1510B26BF}"/>
              </a:ext>
            </a:extLst>
          </p:cNvPr>
          <p:cNvSpPr txBox="1"/>
          <p:nvPr/>
        </p:nvSpPr>
        <p:spPr>
          <a:xfrm>
            <a:off x="603250" y="11240888"/>
            <a:ext cx="6629400" cy="1422312"/>
          </a:xfrm>
          <a:prstGeom prst="rect">
            <a:avLst/>
          </a:prstGeom>
        </p:spPr>
        <p:txBody>
          <a:bodyPr vert="horz" wrap="square" lIns="0" tIns="12065" rIns="0" bIns="0" rtlCol="0">
            <a:spAutoFit/>
          </a:bodyPr>
          <a:lstStyle/>
          <a:p>
            <a:pPr marL="12700" marR="5080" indent="635" algn="ctr">
              <a:lnSpc>
                <a:spcPct val="101499"/>
              </a:lnSpc>
              <a:spcBef>
                <a:spcPts val="95"/>
              </a:spcBef>
            </a:pPr>
            <a:r>
              <a:rPr lang="en-US" sz="2400" b="1" spc="-10" dirty="0">
                <a:solidFill>
                  <a:schemeClr val="accent6">
                    <a:lumMod val="75000"/>
                  </a:schemeClr>
                </a:solidFill>
                <a:latin typeface="Times New Roman"/>
                <a:cs typeface="Times New Roman"/>
              </a:rPr>
              <a:t>Barriers</a:t>
            </a:r>
          </a:p>
          <a:p>
            <a:pPr marL="12700" marR="5080" indent="635" algn="just">
              <a:lnSpc>
                <a:spcPct val="101499"/>
              </a:lnSpc>
              <a:spcBef>
                <a:spcPts val="95"/>
              </a:spcBef>
            </a:pPr>
            <a:r>
              <a:rPr lang="en-US" sz="1650" spc="-10" noProof="0" dirty="0">
                <a:latin typeface="Times New Roman"/>
                <a:cs typeface="Times New Roman"/>
              </a:rPr>
              <a:t>The main obstacles identified were convenience factors—such as </a:t>
            </a:r>
            <a:r>
              <a:rPr lang="en-US" sz="1650" b="1" spc="-10" noProof="0" dirty="0">
                <a:latin typeface="Times New Roman"/>
                <a:cs typeface="Times New Roman"/>
              </a:rPr>
              <a:t>lack of time, motivation, or cooking skills</a:t>
            </a:r>
            <a:r>
              <a:rPr lang="en-US" sz="1650" spc="-10" noProof="0" dirty="0">
                <a:latin typeface="Times New Roman"/>
                <a:cs typeface="Times New Roman"/>
              </a:rPr>
              <a:t>—alongside </a:t>
            </a:r>
            <a:r>
              <a:rPr lang="en-US" sz="1650" b="1" spc="-10" noProof="0" dirty="0">
                <a:latin typeface="Times New Roman"/>
                <a:cs typeface="Times New Roman"/>
              </a:rPr>
              <a:t>personal preferences</a:t>
            </a:r>
            <a:r>
              <a:rPr lang="en-US" sz="1650" spc="-10" noProof="0" dirty="0">
                <a:latin typeface="Times New Roman"/>
                <a:cs typeface="Times New Roman"/>
              </a:rPr>
              <a:t>, the </a:t>
            </a:r>
            <a:r>
              <a:rPr lang="en-US" sz="1650" b="1" spc="-10" noProof="0" dirty="0">
                <a:latin typeface="Times New Roman"/>
                <a:cs typeface="Times New Roman"/>
              </a:rPr>
              <a:t>high cost of certain foods</a:t>
            </a:r>
            <a:r>
              <a:rPr lang="en-US" sz="1650" spc="-10" noProof="0" dirty="0">
                <a:latin typeface="Times New Roman"/>
                <a:cs typeface="Times New Roman"/>
              </a:rPr>
              <a:t>, and </a:t>
            </a:r>
            <a:r>
              <a:rPr lang="en-US" sz="1650" b="1" spc="-10" noProof="0" dirty="0">
                <a:latin typeface="Times New Roman"/>
                <a:cs typeface="Times New Roman"/>
              </a:rPr>
              <a:t>limited budgets.</a:t>
            </a:r>
          </a:p>
          <a:p>
            <a:pPr marL="12700" marR="5080" indent="635" algn="just">
              <a:lnSpc>
                <a:spcPct val="101499"/>
              </a:lnSpc>
              <a:spcBef>
                <a:spcPts val="95"/>
              </a:spcBef>
            </a:pPr>
            <a:endParaRPr lang="en-US" sz="1650" spc="-10" noProof="0" dirty="0">
              <a:latin typeface="Times New Roman"/>
              <a:cs typeface="Times New Roman"/>
            </a:endParaRPr>
          </a:p>
        </p:txBody>
      </p:sp>
      <p:sp>
        <p:nvSpPr>
          <p:cNvPr id="17" name="object 9">
            <a:extLst>
              <a:ext uri="{FF2B5EF4-FFF2-40B4-BE49-F238E27FC236}">
                <a16:creationId xmlns:a16="http://schemas.microsoft.com/office/drawing/2014/main" id="{703B5D9E-A22A-DD3C-B74D-F585E7AB92AD}"/>
              </a:ext>
            </a:extLst>
          </p:cNvPr>
          <p:cNvSpPr txBox="1"/>
          <p:nvPr/>
        </p:nvSpPr>
        <p:spPr>
          <a:xfrm>
            <a:off x="603250" y="15035412"/>
            <a:ext cx="13868400" cy="767133"/>
          </a:xfrm>
          <a:prstGeom prst="rect">
            <a:avLst/>
          </a:prstGeom>
        </p:spPr>
        <p:txBody>
          <a:bodyPr vert="horz" wrap="square" lIns="0" tIns="12065" rIns="0" bIns="0" rtlCol="0">
            <a:spAutoFit/>
          </a:bodyPr>
          <a:lstStyle/>
          <a:p>
            <a:pPr marL="12700" marR="5080" indent="635" algn="just">
              <a:lnSpc>
                <a:spcPct val="101499"/>
              </a:lnSpc>
              <a:spcBef>
                <a:spcPts val="95"/>
              </a:spcBef>
            </a:pPr>
            <a:r>
              <a:rPr lang="en-US" sz="1650" spc="-10" noProof="0" dirty="0">
                <a:latin typeface="Times New Roman"/>
                <a:cs typeface="Times New Roman"/>
              </a:rPr>
              <a:t>Students expressed general receptiveness toward Mediterranean-style dishes, valuing </a:t>
            </a:r>
            <a:r>
              <a:rPr lang="en-US" sz="1650" b="1" spc="-10" noProof="0" dirty="0">
                <a:latin typeface="Times New Roman"/>
                <a:cs typeface="Times New Roman"/>
              </a:rPr>
              <a:t>visual appeal, the inclusion of vegetables, and a "homemade" feel</a:t>
            </a:r>
            <a:r>
              <a:rPr lang="en-US" sz="1650" spc="-10" noProof="0" dirty="0">
                <a:latin typeface="Times New Roman"/>
                <a:cs typeface="Times New Roman"/>
              </a:rPr>
              <a:t>. Mediterranean-style starters were specifically noted as innovative alternatives to traditional soup. Rejection of these options was not linked to the dietary pattern itself, but rather to </a:t>
            </a:r>
            <a:r>
              <a:rPr lang="en-US" sz="1650" b="1" spc="-10" noProof="0" dirty="0">
                <a:latin typeface="Times New Roman"/>
                <a:cs typeface="Times New Roman"/>
              </a:rPr>
              <a:t>personal tastes, specific ingredients, or perceived dryness of certain dishes</a:t>
            </a:r>
            <a:r>
              <a:rPr lang="en-US" sz="1650" spc="-10" noProof="0" dirty="0">
                <a:latin typeface="Times New Roman"/>
                <a:cs typeface="Times New Roman"/>
              </a:rPr>
              <a:t>.</a:t>
            </a:r>
          </a:p>
        </p:txBody>
      </p:sp>
      <p:sp>
        <p:nvSpPr>
          <p:cNvPr id="18" name="object 9">
            <a:extLst>
              <a:ext uri="{FF2B5EF4-FFF2-40B4-BE49-F238E27FC236}">
                <a16:creationId xmlns:a16="http://schemas.microsoft.com/office/drawing/2014/main" id="{54A635A5-8E50-6F33-D78E-641BE48A7E60}"/>
              </a:ext>
            </a:extLst>
          </p:cNvPr>
          <p:cNvSpPr txBox="1"/>
          <p:nvPr/>
        </p:nvSpPr>
        <p:spPr>
          <a:xfrm>
            <a:off x="7842250" y="11240888"/>
            <a:ext cx="6629400" cy="1153008"/>
          </a:xfrm>
          <a:prstGeom prst="rect">
            <a:avLst/>
          </a:prstGeom>
        </p:spPr>
        <p:txBody>
          <a:bodyPr vert="horz" wrap="square" lIns="0" tIns="12065" rIns="0" bIns="0" rtlCol="0">
            <a:spAutoFit/>
          </a:bodyPr>
          <a:lstStyle/>
          <a:p>
            <a:pPr marL="12700" marR="5080" indent="635" algn="ctr">
              <a:lnSpc>
                <a:spcPct val="101499"/>
              </a:lnSpc>
              <a:spcBef>
                <a:spcPts val="95"/>
              </a:spcBef>
            </a:pPr>
            <a:r>
              <a:rPr lang="en-US" sz="2400" b="1" spc="-10" dirty="0">
                <a:solidFill>
                  <a:schemeClr val="accent6">
                    <a:lumMod val="75000"/>
                  </a:schemeClr>
                </a:solidFill>
                <a:latin typeface="Times New Roman"/>
                <a:cs typeface="Times New Roman"/>
              </a:rPr>
              <a:t>Facilitators</a:t>
            </a:r>
          </a:p>
          <a:p>
            <a:pPr marL="12700" marR="5080" indent="635" algn="just">
              <a:lnSpc>
                <a:spcPct val="101499"/>
              </a:lnSpc>
              <a:spcBef>
                <a:spcPts val="95"/>
              </a:spcBef>
            </a:pPr>
            <a:r>
              <a:rPr lang="en-US" sz="1650" spc="-10" noProof="0" dirty="0">
                <a:latin typeface="Times New Roman"/>
                <a:cs typeface="Times New Roman"/>
              </a:rPr>
              <a:t>Daily adherence is primarily driven by </a:t>
            </a:r>
            <a:r>
              <a:rPr lang="en-US" sz="1650" b="1" spc="-10" noProof="0" dirty="0">
                <a:latin typeface="Times New Roman"/>
                <a:cs typeface="Times New Roman"/>
              </a:rPr>
              <a:t>parental influence</a:t>
            </a:r>
            <a:r>
              <a:rPr lang="en-US" sz="1650" spc="-10" noProof="0" dirty="0">
                <a:latin typeface="Times New Roman"/>
                <a:cs typeface="Times New Roman"/>
              </a:rPr>
              <a:t>, </a:t>
            </a:r>
            <a:r>
              <a:rPr lang="en-US" sz="1650" b="1" spc="-10" noProof="0" dirty="0">
                <a:latin typeface="Times New Roman"/>
                <a:cs typeface="Times New Roman"/>
              </a:rPr>
              <a:t>established eating habits,</a:t>
            </a:r>
            <a:r>
              <a:rPr lang="en-US" sz="1650" spc="-10" noProof="0" dirty="0">
                <a:latin typeface="Times New Roman"/>
                <a:cs typeface="Times New Roman"/>
              </a:rPr>
              <a:t> and </a:t>
            </a:r>
            <a:r>
              <a:rPr lang="en-US" sz="1650" b="1" spc="-10" noProof="0" dirty="0">
                <a:latin typeface="Times New Roman"/>
                <a:cs typeface="Times New Roman"/>
              </a:rPr>
              <a:t>perceived health benefits</a:t>
            </a:r>
            <a:r>
              <a:rPr lang="en-US" sz="1650" spc="-10" noProof="0" dirty="0">
                <a:latin typeface="Times New Roman"/>
                <a:cs typeface="Times New Roman"/>
              </a:rPr>
              <a:t>. Additional drivers include </a:t>
            </a:r>
            <a:r>
              <a:rPr lang="en-US" sz="1650" b="1" spc="-10" noProof="0" dirty="0">
                <a:latin typeface="Times New Roman"/>
                <a:cs typeface="Times New Roman"/>
              </a:rPr>
              <a:t>satiety, sustainability, and ease of access.</a:t>
            </a:r>
          </a:p>
        </p:txBody>
      </p:sp>
      <p:cxnSp>
        <p:nvCxnSpPr>
          <p:cNvPr id="21" name="Conexão reta 20">
            <a:extLst>
              <a:ext uri="{FF2B5EF4-FFF2-40B4-BE49-F238E27FC236}">
                <a16:creationId xmlns:a16="http://schemas.microsoft.com/office/drawing/2014/main" id="{49ABC25B-997E-3CB8-B6DA-8F586035C6FE}"/>
              </a:ext>
            </a:extLst>
          </p:cNvPr>
          <p:cNvCxnSpPr>
            <a:cxnSpLocks/>
          </p:cNvCxnSpPr>
          <p:nvPr/>
        </p:nvCxnSpPr>
        <p:spPr>
          <a:xfrm>
            <a:off x="7537450" y="11652250"/>
            <a:ext cx="0" cy="3124200"/>
          </a:xfrm>
          <a:prstGeom prst="line">
            <a:avLst/>
          </a:prstGeom>
          <a:ln w="28575">
            <a:solidFill>
              <a:schemeClr val="accent6">
                <a:lumMod val="75000"/>
              </a:schemeClr>
            </a:solidFill>
            <a:prstDash val="sysDash"/>
          </a:ln>
        </p:spPr>
        <p:style>
          <a:lnRef idx="1">
            <a:schemeClr val="accent1"/>
          </a:lnRef>
          <a:fillRef idx="0">
            <a:schemeClr val="accent1"/>
          </a:fillRef>
          <a:effectRef idx="0">
            <a:schemeClr val="accent1"/>
          </a:effectRef>
          <a:fontRef idx="minor">
            <a:schemeClr val="tx1"/>
          </a:fontRef>
        </p:style>
      </p:cxnSp>
      <p:pic>
        <p:nvPicPr>
          <p:cNvPr id="26" name="Gráfico 25" descr="Distintivo: Visto1 com preenchimento sólido">
            <a:extLst>
              <a:ext uri="{FF2B5EF4-FFF2-40B4-BE49-F238E27FC236}">
                <a16:creationId xmlns:a16="http://schemas.microsoft.com/office/drawing/2014/main" id="{9786C044-2BB0-3ED7-55DB-D44F799F1740}"/>
              </a:ext>
            </a:extLst>
          </p:cNvPr>
          <p:cNvPicPr>
            <a:picLocks noChangeAspect="1"/>
          </p:cNvPicPr>
          <p:nvPr/>
        </p:nvPicPr>
        <p:blipFill>
          <a:blip>
            <a:extLst>
              <a:ext uri="{96DAC541-7B7A-43D3-8B79-37D633B846F1}">
                <asvg:svgBlip xmlns:asvg="http://schemas.microsoft.com/office/drawing/2016/SVG/main" r:embed="rId9"/>
              </a:ext>
            </a:extLst>
          </a:blip>
          <a:stretch>
            <a:fillRect/>
          </a:stretch>
        </p:blipFill>
        <p:spPr>
          <a:xfrm>
            <a:off x="9899650" y="11164688"/>
            <a:ext cx="457200" cy="457200"/>
          </a:xfrm>
          <a:prstGeom prst="rect">
            <a:avLst/>
          </a:prstGeom>
        </p:spPr>
      </p:pic>
      <p:pic>
        <p:nvPicPr>
          <p:cNvPr id="28" name="Gráfico 27" descr="Distintivo: cruz com preenchimento sólido">
            <a:extLst>
              <a:ext uri="{FF2B5EF4-FFF2-40B4-BE49-F238E27FC236}">
                <a16:creationId xmlns:a16="http://schemas.microsoft.com/office/drawing/2014/main" id="{409C0E63-CA9C-3C63-A605-4E27896CC398}"/>
              </a:ext>
            </a:extLst>
          </p:cNvPr>
          <p:cNvPicPr>
            <a:picLocks noChangeAspect="1"/>
          </p:cNvPicPr>
          <p:nvPr/>
        </p:nvPicPr>
        <p:blipFill>
          <a:blip>
            <a:extLst>
              <a:ext uri="{96DAC541-7B7A-43D3-8B79-37D633B846F1}">
                <asvg:svgBlip xmlns:asvg="http://schemas.microsoft.com/office/drawing/2016/SVG/main" r:embed="rId10"/>
              </a:ext>
            </a:extLst>
          </a:blip>
          <a:stretch>
            <a:fillRect/>
          </a:stretch>
        </p:blipFill>
        <p:spPr>
          <a:xfrm>
            <a:off x="2813050" y="11164688"/>
            <a:ext cx="457200" cy="457200"/>
          </a:xfrm>
          <a:prstGeom prst="rect">
            <a:avLst/>
          </a:prstGeom>
        </p:spPr>
      </p:pic>
      <p:sp>
        <p:nvSpPr>
          <p:cNvPr id="37" name="Oval 36">
            <a:extLst>
              <a:ext uri="{FF2B5EF4-FFF2-40B4-BE49-F238E27FC236}">
                <a16:creationId xmlns:a16="http://schemas.microsoft.com/office/drawing/2014/main" id="{1C23C066-B544-824A-5058-AB22D9A0DA71}"/>
              </a:ext>
            </a:extLst>
          </p:cNvPr>
          <p:cNvSpPr/>
          <p:nvPr/>
        </p:nvSpPr>
        <p:spPr>
          <a:xfrm>
            <a:off x="2736850" y="13526888"/>
            <a:ext cx="1600200" cy="1371600"/>
          </a:xfrm>
          <a:prstGeom prst="ellipse">
            <a:avLst/>
          </a:prstGeom>
          <a:solidFill>
            <a:schemeClr val="accent6"/>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500" b="1" dirty="0">
                <a:latin typeface="Times New Roman" panose="02020603050405020304" pitchFamily="18" charset="0"/>
                <a:cs typeface="Times New Roman" panose="02020603050405020304" pitchFamily="18" charset="0"/>
              </a:rPr>
              <a:t>Personal preferences</a:t>
            </a:r>
          </a:p>
          <a:p>
            <a:pPr algn="ctr"/>
            <a:r>
              <a:rPr lang="en-US" sz="1500" b="1" dirty="0">
                <a:latin typeface="Times New Roman" panose="02020603050405020304" pitchFamily="18" charset="0"/>
                <a:cs typeface="Times New Roman" panose="02020603050405020304" pitchFamily="18" charset="0"/>
              </a:rPr>
              <a:t>26%</a:t>
            </a:r>
          </a:p>
          <a:p>
            <a:pPr algn="ctr"/>
            <a:r>
              <a:rPr lang="en-US" sz="1500" b="1" dirty="0">
                <a:latin typeface="Times New Roman" panose="02020603050405020304" pitchFamily="18" charset="0"/>
                <a:cs typeface="Times New Roman" panose="02020603050405020304" pitchFamily="18" charset="0"/>
              </a:rPr>
              <a:t>(n=13)</a:t>
            </a:r>
          </a:p>
        </p:txBody>
      </p:sp>
      <p:sp>
        <p:nvSpPr>
          <p:cNvPr id="32" name="Oval 31">
            <a:extLst>
              <a:ext uri="{FF2B5EF4-FFF2-40B4-BE49-F238E27FC236}">
                <a16:creationId xmlns:a16="http://schemas.microsoft.com/office/drawing/2014/main" id="{1E5D910E-FB53-A81C-3231-816A1952F1CE}"/>
              </a:ext>
            </a:extLst>
          </p:cNvPr>
          <p:cNvSpPr/>
          <p:nvPr/>
        </p:nvSpPr>
        <p:spPr>
          <a:xfrm>
            <a:off x="1441450" y="12536288"/>
            <a:ext cx="1752600" cy="1600200"/>
          </a:xfrm>
          <a:prstGeom prst="ellipse">
            <a:avLst/>
          </a:prstGeom>
          <a:solidFill>
            <a:srgbClr val="F5801F"/>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500" b="1" dirty="0">
                <a:latin typeface="Times New Roman" panose="02020603050405020304" pitchFamily="18" charset="0"/>
                <a:cs typeface="Times New Roman" panose="02020603050405020304" pitchFamily="18" charset="0"/>
              </a:rPr>
              <a:t>Convenience</a:t>
            </a:r>
          </a:p>
          <a:p>
            <a:pPr algn="ctr"/>
            <a:r>
              <a:rPr lang="en-US" sz="1600" b="1" dirty="0">
                <a:latin typeface="Times New Roman" panose="02020603050405020304" pitchFamily="18" charset="0"/>
                <a:cs typeface="Times New Roman" panose="02020603050405020304" pitchFamily="18" charset="0"/>
              </a:rPr>
              <a:t>36%</a:t>
            </a:r>
          </a:p>
          <a:p>
            <a:pPr algn="ctr"/>
            <a:r>
              <a:rPr lang="en-US" sz="1600" b="1" dirty="0">
                <a:latin typeface="Times New Roman" panose="02020603050405020304" pitchFamily="18" charset="0"/>
                <a:cs typeface="Times New Roman" panose="02020603050405020304" pitchFamily="18" charset="0"/>
              </a:rPr>
              <a:t>(n=18)</a:t>
            </a:r>
          </a:p>
        </p:txBody>
      </p:sp>
      <p:sp>
        <p:nvSpPr>
          <p:cNvPr id="59" name="Oval 58">
            <a:extLst>
              <a:ext uri="{FF2B5EF4-FFF2-40B4-BE49-F238E27FC236}">
                <a16:creationId xmlns:a16="http://schemas.microsoft.com/office/drawing/2014/main" id="{6F76D3A3-377D-F75A-7407-95154A5E1EAD}"/>
              </a:ext>
            </a:extLst>
          </p:cNvPr>
          <p:cNvSpPr/>
          <p:nvPr/>
        </p:nvSpPr>
        <p:spPr>
          <a:xfrm>
            <a:off x="5251450" y="12841088"/>
            <a:ext cx="990600" cy="914400"/>
          </a:xfrm>
          <a:prstGeom prst="ellipse">
            <a:avLst/>
          </a:prstGeom>
          <a:solidFill>
            <a:srgbClr val="FCD3B2"/>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00" b="1" dirty="0">
                <a:latin typeface="Times New Roman" panose="02020603050405020304" pitchFamily="18" charset="0"/>
                <a:cs typeface="Times New Roman" panose="02020603050405020304" pitchFamily="18" charset="0"/>
              </a:rPr>
              <a:t>Difficult to cook</a:t>
            </a:r>
          </a:p>
          <a:p>
            <a:pPr algn="ctr"/>
            <a:r>
              <a:rPr lang="en-US" sz="1100" b="1" dirty="0">
                <a:latin typeface="Times New Roman" panose="02020603050405020304" pitchFamily="18" charset="0"/>
                <a:cs typeface="Times New Roman" panose="02020603050405020304" pitchFamily="18" charset="0"/>
              </a:rPr>
              <a:t>4% </a:t>
            </a:r>
          </a:p>
          <a:p>
            <a:pPr algn="ctr"/>
            <a:r>
              <a:rPr lang="en-US" sz="1100" b="1" dirty="0">
                <a:latin typeface="Times New Roman" panose="02020603050405020304" pitchFamily="18" charset="0"/>
                <a:cs typeface="Times New Roman" panose="02020603050405020304" pitchFamily="18" charset="0"/>
              </a:rPr>
              <a:t>(n=2)</a:t>
            </a:r>
          </a:p>
        </p:txBody>
      </p:sp>
      <p:sp>
        <p:nvSpPr>
          <p:cNvPr id="1028" name="Oval 1027">
            <a:extLst>
              <a:ext uri="{FF2B5EF4-FFF2-40B4-BE49-F238E27FC236}">
                <a16:creationId xmlns:a16="http://schemas.microsoft.com/office/drawing/2014/main" id="{0F60980D-2AB1-928D-912B-F962B50E2271}"/>
              </a:ext>
            </a:extLst>
          </p:cNvPr>
          <p:cNvSpPr/>
          <p:nvPr/>
        </p:nvSpPr>
        <p:spPr>
          <a:xfrm>
            <a:off x="11499850" y="13526888"/>
            <a:ext cx="1295400" cy="1066800"/>
          </a:xfrm>
          <a:prstGeom prst="ellipse">
            <a:avLst/>
          </a:prstGeom>
          <a:solidFill>
            <a:srgbClr val="FBBF8D"/>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00" b="1" dirty="0">
                <a:latin typeface="Times New Roman" panose="02020603050405020304" pitchFamily="18" charset="0"/>
                <a:cs typeface="Times New Roman" panose="02020603050405020304" pitchFamily="18" charset="0"/>
              </a:rPr>
              <a:t>Sustainable Diet</a:t>
            </a:r>
          </a:p>
          <a:p>
            <a:pPr algn="ctr"/>
            <a:r>
              <a:rPr lang="en-US" sz="1100" b="1" dirty="0">
                <a:latin typeface="Times New Roman" panose="02020603050405020304" pitchFamily="18" charset="0"/>
                <a:cs typeface="Times New Roman" panose="02020603050405020304" pitchFamily="18" charset="0"/>
              </a:rPr>
              <a:t>5%</a:t>
            </a:r>
          </a:p>
          <a:p>
            <a:pPr algn="ctr"/>
            <a:r>
              <a:rPr lang="en-US" sz="1100" b="1" dirty="0">
                <a:latin typeface="Times New Roman" panose="02020603050405020304" pitchFamily="18" charset="0"/>
                <a:cs typeface="Times New Roman" panose="02020603050405020304" pitchFamily="18" charset="0"/>
              </a:rPr>
              <a:t>(n=3)</a:t>
            </a:r>
          </a:p>
        </p:txBody>
      </p:sp>
      <p:sp>
        <p:nvSpPr>
          <p:cNvPr id="1029" name="Oval 1028">
            <a:extLst>
              <a:ext uri="{FF2B5EF4-FFF2-40B4-BE49-F238E27FC236}">
                <a16:creationId xmlns:a16="http://schemas.microsoft.com/office/drawing/2014/main" id="{8156D59E-403C-D69F-C875-7C951A1CF53F}"/>
              </a:ext>
            </a:extLst>
          </p:cNvPr>
          <p:cNvSpPr/>
          <p:nvPr/>
        </p:nvSpPr>
        <p:spPr>
          <a:xfrm>
            <a:off x="10737850" y="12764888"/>
            <a:ext cx="1295400" cy="1143000"/>
          </a:xfrm>
          <a:prstGeom prst="ellipse">
            <a:avLst/>
          </a:prstGeom>
          <a:solidFill>
            <a:srgbClr val="F9A967"/>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b="1" dirty="0">
                <a:latin typeface="Times New Roman" panose="02020603050405020304" pitchFamily="18" charset="0"/>
                <a:cs typeface="Times New Roman" panose="02020603050405020304" pitchFamily="18" charset="0"/>
              </a:rPr>
              <a:t>Healthy Diet</a:t>
            </a:r>
          </a:p>
          <a:p>
            <a:pPr algn="ctr"/>
            <a:r>
              <a:rPr lang="en-US" sz="1400" b="1" dirty="0">
                <a:latin typeface="Times New Roman" panose="02020603050405020304" pitchFamily="18" charset="0"/>
                <a:cs typeface="Times New Roman" panose="02020603050405020304" pitchFamily="18" charset="0"/>
              </a:rPr>
              <a:t>9%</a:t>
            </a:r>
          </a:p>
          <a:p>
            <a:pPr algn="ctr"/>
            <a:r>
              <a:rPr lang="en-US" sz="1400" b="1" dirty="0">
                <a:latin typeface="Times New Roman" panose="02020603050405020304" pitchFamily="18" charset="0"/>
                <a:cs typeface="Times New Roman" panose="02020603050405020304" pitchFamily="18" charset="0"/>
              </a:rPr>
              <a:t>(n=6)</a:t>
            </a:r>
          </a:p>
        </p:txBody>
      </p:sp>
      <p:sp>
        <p:nvSpPr>
          <p:cNvPr id="1030" name="Oval 1029">
            <a:extLst>
              <a:ext uri="{FF2B5EF4-FFF2-40B4-BE49-F238E27FC236}">
                <a16:creationId xmlns:a16="http://schemas.microsoft.com/office/drawing/2014/main" id="{17137AB1-228B-935B-9C1E-C7A807A90B9B}"/>
              </a:ext>
            </a:extLst>
          </p:cNvPr>
          <p:cNvSpPr/>
          <p:nvPr/>
        </p:nvSpPr>
        <p:spPr>
          <a:xfrm>
            <a:off x="9823450" y="13526888"/>
            <a:ext cx="1447800" cy="1295400"/>
          </a:xfrm>
          <a:prstGeom prst="ellipse">
            <a:avLst/>
          </a:prstGeom>
          <a:solidFill>
            <a:schemeClr val="accent6"/>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500" b="1" dirty="0">
                <a:latin typeface="Times New Roman" panose="02020603050405020304" pitchFamily="18" charset="0"/>
                <a:cs typeface="Times New Roman" panose="02020603050405020304" pitchFamily="18" charset="0"/>
              </a:rPr>
              <a:t>Food</a:t>
            </a:r>
          </a:p>
          <a:p>
            <a:pPr algn="ctr"/>
            <a:r>
              <a:rPr lang="en-US" sz="1500" b="1" dirty="0">
                <a:latin typeface="Times New Roman" panose="02020603050405020304" pitchFamily="18" charset="0"/>
                <a:cs typeface="Times New Roman" panose="02020603050405020304" pitchFamily="18" charset="0"/>
              </a:rPr>
              <a:t>Habits</a:t>
            </a:r>
          </a:p>
          <a:p>
            <a:pPr algn="ctr"/>
            <a:r>
              <a:rPr lang="en-US" sz="1500" b="1" dirty="0">
                <a:latin typeface="Times New Roman" panose="02020603050405020304" pitchFamily="18" charset="0"/>
                <a:cs typeface="Times New Roman" panose="02020603050405020304" pitchFamily="18" charset="0"/>
              </a:rPr>
              <a:t>17%</a:t>
            </a:r>
          </a:p>
          <a:p>
            <a:pPr algn="ctr"/>
            <a:r>
              <a:rPr lang="en-US" sz="1500" b="1" dirty="0">
                <a:latin typeface="Times New Roman" panose="02020603050405020304" pitchFamily="18" charset="0"/>
                <a:cs typeface="Times New Roman" panose="02020603050405020304" pitchFamily="18" charset="0"/>
              </a:rPr>
              <a:t>(n=11)</a:t>
            </a:r>
          </a:p>
        </p:txBody>
      </p:sp>
      <p:sp>
        <p:nvSpPr>
          <p:cNvPr id="1031" name="Oval 1030">
            <a:extLst>
              <a:ext uri="{FF2B5EF4-FFF2-40B4-BE49-F238E27FC236}">
                <a16:creationId xmlns:a16="http://schemas.microsoft.com/office/drawing/2014/main" id="{C0AE7A19-311E-F09A-01DF-666125E28EA4}"/>
              </a:ext>
            </a:extLst>
          </p:cNvPr>
          <p:cNvSpPr/>
          <p:nvPr/>
        </p:nvSpPr>
        <p:spPr>
          <a:xfrm>
            <a:off x="8756650" y="12688688"/>
            <a:ext cx="1600200" cy="1447800"/>
          </a:xfrm>
          <a:prstGeom prst="ellipse">
            <a:avLst/>
          </a:prstGeom>
          <a:solidFill>
            <a:srgbClr val="F5801F"/>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a:latin typeface="Times New Roman" panose="02020603050405020304" pitchFamily="18" charset="0"/>
                <a:cs typeface="Times New Roman" panose="02020603050405020304" pitchFamily="18" charset="0"/>
              </a:rPr>
              <a:t>Family influence</a:t>
            </a:r>
          </a:p>
          <a:p>
            <a:pPr algn="ctr"/>
            <a:r>
              <a:rPr lang="en-US" sz="1600" b="1" dirty="0">
                <a:latin typeface="Times New Roman" panose="02020603050405020304" pitchFamily="18" charset="0"/>
                <a:cs typeface="Times New Roman" panose="02020603050405020304" pitchFamily="18" charset="0"/>
              </a:rPr>
              <a:t>42%</a:t>
            </a:r>
          </a:p>
          <a:p>
            <a:pPr algn="ctr"/>
            <a:r>
              <a:rPr lang="en-US" sz="1600" b="1" dirty="0">
                <a:latin typeface="Times New Roman" panose="02020603050405020304" pitchFamily="18" charset="0"/>
                <a:cs typeface="Times New Roman" panose="02020603050405020304" pitchFamily="18" charset="0"/>
              </a:rPr>
              <a:t>(n=27)</a:t>
            </a:r>
          </a:p>
        </p:txBody>
      </p:sp>
      <p:sp>
        <p:nvSpPr>
          <p:cNvPr id="1032" name="Oval 1031">
            <a:extLst>
              <a:ext uri="{FF2B5EF4-FFF2-40B4-BE49-F238E27FC236}">
                <a16:creationId xmlns:a16="http://schemas.microsoft.com/office/drawing/2014/main" id="{EED3311A-4FBF-17E4-B835-34584B8E8AF4}"/>
              </a:ext>
            </a:extLst>
          </p:cNvPr>
          <p:cNvSpPr/>
          <p:nvPr/>
        </p:nvSpPr>
        <p:spPr>
          <a:xfrm>
            <a:off x="12338050" y="12841088"/>
            <a:ext cx="990600" cy="914400"/>
          </a:xfrm>
          <a:prstGeom prst="ellipse">
            <a:avLst/>
          </a:prstGeom>
          <a:solidFill>
            <a:srgbClr val="FCD3B2"/>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100" b="1" dirty="0">
                <a:latin typeface="Times New Roman" panose="02020603050405020304" pitchFamily="18" charset="0"/>
                <a:cs typeface="Times New Roman" panose="02020603050405020304" pitchFamily="18" charset="0"/>
              </a:rPr>
              <a:t>Easy access</a:t>
            </a:r>
          </a:p>
          <a:p>
            <a:pPr algn="ctr"/>
            <a:r>
              <a:rPr lang="en-US" sz="1100" b="1" dirty="0">
                <a:latin typeface="Times New Roman" panose="02020603050405020304" pitchFamily="18" charset="0"/>
                <a:cs typeface="Times New Roman" panose="02020603050405020304" pitchFamily="18" charset="0"/>
              </a:rPr>
              <a:t>3% </a:t>
            </a:r>
          </a:p>
          <a:p>
            <a:pPr algn="ctr"/>
            <a:r>
              <a:rPr lang="en-US" sz="1100" b="1" dirty="0">
                <a:latin typeface="Times New Roman" panose="02020603050405020304" pitchFamily="18" charset="0"/>
                <a:cs typeface="Times New Roman" panose="02020603050405020304" pitchFamily="18" charset="0"/>
              </a:rPr>
              <a:t>(n=2)</a:t>
            </a:r>
          </a:p>
        </p:txBody>
      </p:sp>
      <p:pic>
        <p:nvPicPr>
          <p:cNvPr id="1033" name="Picture 3" descr="Iscte, um espaço para crescer">
            <a:extLst>
              <a:ext uri="{FF2B5EF4-FFF2-40B4-BE49-F238E27FC236}">
                <a16:creationId xmlns:a16="http://schemas.microsoft.com/office/drawing/2014/main" id="{F29B844B-F8B6-157B-5B73-3B695CFB6E26}"/>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4018" b="23537"/>
          <a:stretch>
            <a:fillRect/>
          </a:stretch>
        </p:blipFill>
        <p:spPr bwMode="auto">
          <a:xfrm>
            <a:off x="12185650" y="19298028"/>
            <a:ext cx="1295400" cy="583822"/>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5" descr="PRIMA - Parceria para a Investigação e Inovação na Região Mediterrânica -  FCT">
            <a:extLst>
              <a:ext uri="{FF2B5EF4-FFF2-40B4-BE49-F238E27FC236}">
                <a16:creationId xmlns:a16="http://schemas.microsoft.com/office/drawing/2014/main" id="{02187AFD-2500-8291-3A74-C2AE5C537D7A}"/>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4337050" y="19577050"/>
            <a:ext cx="1143000" cy="381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292</TotalTime>
  <Words>1011</Words>
  <Application>Microsoft Office PowerPoint</Application>
  <PresentationFormat>Personalizados</PresentationFormat>
  <Paragraphs>56</Paragraphs>
  <Slides>1</Slides>
  <Notes>0</Notes>
  <HiddenSlides>0</HiddenSlides>
  <MMClips>0</MMClips>
  <ScaleCrop>false</ScaleCrop>
  <HeadingPairs>
    <vt:vector size="6" baseType="variant">
      <vt:variant>
        <vt:lpstr>Tipos de letra usados</vt:lpstr>
      </vt:variant>
      <vt:variant>
        <vt:i4>2</vt:i4>
      </vt:variant>
      <vt:variant>
        <vt:lpstr>Tema</vt:lpstr>
      </vt:variant>
      <vt:variant>
        <vt:i4>1</vt:i4>
      </vt:variant>
      <vt:variant>
        <vt:lpstr>Títulos dos diapositivos</vt:lpstr>
      </vt:variant>
      <vt:variant>
        <vt:i4>1</vt:i4>
      </vt:variant>
    </vt:vector>
  </HeadingPairs>
  <TitlesOfParts>
    <vt:vector size="4" baseType="lpstr">
      <vt:lpstr>Calibri</vt:lpstr>
      <vt:lpstr>Times New Roman</vt:lpstr>
      <vt:lpstr>Office Theme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Neia</dc:creator>
  <cp:lastModifiedBy>Beatriz Neto</cp:lastModifiedBy>
  <cp:revision>14</cp:revision>
  <dcterms:created xsi:type="dcterms:W3CDTF">2026-04-23T10:33:03Z</dcterms:created>
  <dcterms:modified xsi:type="dcterms:W3CDTF">2026-04-24T07:54:51Z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verter">
    <vt:lpwstr>SolidFramework v10.0.19910.1</vt:lpwstr>
  </property>
  <property fmtid="{D5CDD505-2E9C-101B-9397-08002B2CF9AE}" pid="3" name="Created">
    <vt:filetime>2026-03-12T00:00:00Z</vt:filetime>
  </property>
  <property fmtid="{D5CDD505-2E9C-101B-9397-08002B2CF9AE}" pid="4" name="Creator">
    <vt:lpwstr>Acrobat PDFMaker 25 para PowerPoint</vt:lpwstr>
  </property>
  <property fmtid="{D5CDD505-2E9C-101B-9397-08002B2CF9AE}" pid="5" name="LastSaved">
    <vt:filetime>2026-04-23T00:00:00Z</vt:filetime>
  </property>
  <property fmtid="{D5CDD505-2E9C-101B-9397-08002B2CF9AE}" pid="6" name="NXPowerLiteLastOptimized">
    <vt:lpwstr>1758756</vt:lpwstr>
  </property>
  <property fmtid="{D5CDD505-2E9C-101B-9397-08002B2CF9AE}" pid="7" name="NXPowerLiteSettings">
    <vt:lpwstr>C7000400038000</vt:lpwstr>
  </property>
  <property fmtid="{D5CDD505-2E9C-101B-9397-08002B2CF9AE}" pid="8" name="NXPowerLiteVersion">
    <vt:lpwstr>S9.0.1</vt:lpwstr>
  </property>
  <property fmtid="{D5CDD505-2E9C-101B-9397-08002B2CF9AE}" pid="9" name="Producer">
    <vt:lpwstr>Adobe PDF Library 25.1.40</vt:lpwstr>
  </property>
</Properties>
</file>