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5074900" cy="20104100"/>
  <p:notesSz cx="150749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3F49A8-B122-0F46-F907-1ADB0ED0344A}" name="Beatriz Neto" initials="BN" userId="Beatriz Net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Estilo Claro 2 - Destaqu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Destaqu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Destaqu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446" y="-13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1093" y="6232271"/>
            <a:ext cx="12819063"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2187" y="11258296"/>
            <a:ext cx="1055687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4062" y="4623943"/>
            <a:ext cx="6560344"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66843" y="4623943"/>
            <a:ext cx="6560344"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4062" y="804164"/>
            <a:ext cx="13573125" cy="32166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4062" y="4623943"/>
            <a:ext cx="1357312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27625" y="18696814"/>
            <a:ext cx="4826000"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4062" y="18696814"/>
            <a:ext cx="3468687"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4/24/2026</a:t>
            </a:fld>
            <a:endParaRPr lang="en-US"/>
          </a:p>
        </p:txBody>
      </p:sp>
      <p:sp>
        <p:nvSpPr>
          <p:cNvPr id="6" name="Holder 6"/>
          <p:cNvSpPr>
            <a:spLocks noGrp="1"/>
          </p:cNvSpPr>
          <p:nvPr>
            <p:ph type="sldNum" sz="quarter" idx="7"/>
          </p:nvPr>
        </p:nvSpPr>
        <p:spPr>
          <a:xfrm>
            <a:off x="10858500" y="18696814"/>
            <a:ext cx="3468687"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hyperlink" Target="https://www.iso.org/obp/ui#iso:std:iso:14040:ed-2:v1:en" TargetMode="External"/><Relationship Id="rId16" Type="http://schemas.openxmlformats.org/officeDocument/2006/relationships/image" Target="../media/image13.png"/><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0059" y="4389472"/>
            <a:ext cx="14089380" cy="386715"/>
          </a:xfrm>
          <a:prstGeom prst="rect">
            <a:avLst/>
          </a:prstGeom>
          <a:solidFill>
            <a:srgbClr val="F79546"/>
          </a:solidFill>
          <a:ln w="4432">
            <a:solidFill>
              <a:srgbClr val="92B3D6"/>
            </a:solidFill>
          </a:ln>
        </p:spPr>
        <p:txBody>
          <a:bodyPr vert="horz" wrap="square" lIns="0" tIns="15875" rIns="0" bIns="0" rtlCol="0">
            <a:spAutoFit/>
          </a:bodyPr>
          <a:lstStyle/>
          <a:p>
            <a:pPr marL="70485" algn="ctr">
              <a:lnSpc>
                <a:spcPct val="100000"/>
              </a:lnSpc>
              <a:spcBef>
                <a:spcPts val="125"/>
              </a:spcBef>
            </a:pPr>
            <a:r>
              <a:rPr lang="en-US" sz="2200" b="1" spc="-10" noProof="0" dirty="0">
                <a:solidFill>
                  <a:srgbClr val="FFFFFF"/>
                </a:solidFill>
                <a:latin typeface="Times New Roman"/>
                <a:cs typeface="Times New Roman"/>
              </a:rPr>
              <a:t>INTRODUÇÃO</a:t>
            </a:r>
            <a:endParaRPr lang="en-US" sz="2200" noProof="0" dirty="0">
              <a:latin typeface="Times New Roman"/>
              <a:cs typeface="Times New Roman"/>
            </a:endParaRPr>
          </a:p>
        </p:txBody>
      </p:sp>
      <p:sp>
        <p:nvSpPr>
          <p:cNvPr id="3" name="object 3"/>
          <p:cNvSpPr txBox="1"/>
          <p:nvPr/>
        </p:nvSpPr>
        <p:spPr>
          <a:xfrm>
            <a:off x="679450" y="2432050"/>
            <a:ext cx="13585190" cy="1904367"/>
          </a:xfrm>
          <a:prstGeom prst="rect">
            <a:avLst/>
          </a:prstGeom>
        </p:spPr>
        <p:txBody>
          <a:bodyPr vert="horz" wrap="square" lIns="0" tIns="11430" rIns="0" bIns="0" rtlCol="0">
            <a:spAutoFit/>
          </a:bodyPr>
          <a:lstStyle/>
          <a:p>
            <a:pPr marL="290195" algn="ctr">
              <a:lnSpc>
                <a:spcPct val="100000"/>
              </a:lnSpc>
              <a:spcBef>
                <a:spcPts val="90"/>
              </a:spcBef>
            </a:pPr>
            <a:r>
              <a:rPr lang="en-US" sz="2800" b="1" noProof="0" dirty="0">
                <a:latin typeface="Times New Roman"/>
                <a:cs typeface="Times New Roman"/>
              </a:rPr>
              <a:t>A case study of Carbon and Water Footprint of Higher Education Cafeterias menus from Portugal, Croatia and Turkey</a:t>
            </a:r>
            <a:endParaRPr lang="en-US" sz="2800" noProof="0" dirty="0">
              <a:latin typeface="Times New Roman"/>
              <a:cs typeface="Times New Roman"/>
            </a:endParaRPr>
          </a:p>
          <a:p>
            <a:pPr marL="38100">
              <a:spcBef>
                <a:spcPts val="2110"/>
              </a:spcBef>
            </a:pPr>
            <a:r>
              <a:rPr lang="en-US" sz="1650" b="1" u="sng" noProof="0" dirty="0">
                <a:uFill>
                  <a:solidFill>
                    <a:srgbClr val="000000"/>
                  </a:solidFill>
                </a:uFill>
                <a:latin typeface="Times New Roman"/>
                <a:cs typeface="Times New Roman"/>
              </a:rPr>
              <a:t>Ada Rocha</a:t>
            </a:r>
            <a:r>
              <a:rPr lang="en-US" sz="1650" b="1" baseline="25252" noProof="0" dirty="0">
                <a:latin typeface="Times New Roman"/>
                <a:cs typeface="Times New Roman"/>
              </a:rPr>
              <a:t>(1)</a:t>
            </a:r>
            <a:r>
              <a:rPr lang="en-US" sz="1650" b="1" noProof="0" dirty="0">
                <a:latin typeface="Times New Roman"/>
                <a:cs typeface="Times New Roman"/>
              </a:rPr>
              <a:t>;</a:t>
            </a:r>
            <a:r>
              <a:rPr lang="en-US" sz="1650" b="1" spc="35" noProof="0" dirty="0">
                <a:latin typeface="Times New Roman"/>
                <a:cs typeface="Times New Roman"/>
              </a:rPr>
              <a:t> </a:t>
            </a:r>
            <a:r>
              <a:rPr lang="en-US" sz="1650" b="1" noProof="0" dirty="0">
                <a:latin typeface="Times New Roman"/>
                <a:cs typeface="Times New Roman"/>
              </a:rPr>
              <a:t>Beatriz Neto</a:t>
            </a:r>
            <a:r>
              <a:rPr lang="en-US" sz="1650" b="1" baseline="25252" noProof="0" dirty="0">
                <a:latin typeface="Times New Roman"/>
                <a:cs typeface="Times New Roman"/>
              </a:rPr>
              <a:t>(1)</a:t>
            </a:r>
            <a:r>
              <a:rPr lang="en-US" sz="1650" b="1" noProof="0" dirty="0">
                <a:latin typeface="Times New Roman"/>
                <a:cs typeface="Times New Roman"/>
              </a:rPr>
              <a:t>;</a:t>
            </a:r>
            <a:r>
              <a:rPr lang="en-US" sz="1650" b="1" spc="35" noProof="0" dirty="0">
                <a:latin typeface="Times New Roman"/>
                <a:cs typeface="Times New Roman"/>
              </a:rPr>
              <a:t> </a:t>
            </a:r>
            <a:r>
              <a:rPr lang="en-US" sz="1650" b="1" noProof="0" dirty="0">
                <a:latin typeface="Times New Roman"/>
                <a:cs typeface="Times New Roman"/>
              </a:rPr>
              <a:t>Cláudia Viegas</a:t>
            </a:r>
            <a:r>
              <a:rPr lang="en-US" sz="1650" b="1" spc="-37" baseline="25252" noProof="0" dirty="0">
                <a:latin typeface="Times New Roman"/>
                <a:cs typeface="Times New Roman"/>
              </a:rPr>
              <a:t>(2)</a:t>
            </a:r>
            <a:r>
              <a:rPr lang="en-US" sz="1650" b="1" noProof="0" dirty="0">
                <a:latin typeface="Times New Roman"/>
                <a:cs typeface="Times New Roman"/>
              </a:rPr>
              <a:t> ; Derya Dikmen </a:t>
            </a:r>
            <a:r>
              <a:rPr lang="en-US" sz="1650" b="1" spc="-37" baseline="25252" noProof="0" dirty="0">
                <a:latin typeface="Times New Roman"/>
                <a:cs typeface="Times New Roman"/>
              </a:rPr>
              <a:t>(3)</a:t>
            </a:r>
            <a:r>
              <a:rPr lang="en-US" sz="1650" b="1" noProof="0" dirty="0">
                <a:latin typeface="Times New Roman"/>
                <a:cs typeface="Times New Roman"/>
              </a:rPr>
              <a:t> ; Sanja </a:t>
            </a:r>
            <a:r>
              <a:rPr lang="en-US" sz="1650" b="1" noProof="0" dirty="0" err="1">
                <a:latin typeface="Times New Roman"/>
                <a:cs typeface="Times New Roman"/>
              </a:rPr>
              <a:t>Filipec</a:t>
            </a:r>
            <a:r>
              <a:rPr lang="en-US" sz="1650" b="1" noProof="0" dirty="0">
                <a:latin typeface="Times New Roman"/>
                <a:cs typeface="Times New Roman"/>
              </a:rPr>
              <a:t> </a:t>
            </a:r>
            <a:r>
              <a:rPr lang="en-US" sz="1650" b="1" spc="-37" baseline="25252" noProof="0" dirty="0">
                <a:latin typeface="Times New Roman"/>
                <a:cs typeface="Times New Roman"/>
              </a:rPr>
              <a:t>(4)</a:t>
            </a:r>
            <a:r>
              <a:rPr lang="en-US" sz="1650" b="1" noProof="0" dirty="0">
                <a:latin typeface="Times New Roman"/>
                <a:cs typeface="Times New Roman"/>
              </a:rPr>
              <a:t> ; Zvonimir </a:t>
            </a:r>
            <a:r>
              <a:rPr lang="en-US" sz="1650" b="1" noProof="0" dirty="0" err="1">
                <a:latin typeface="Times New Roman"/>
                <a:cs typeface="Times New Roman"/>
              </a:rPr>
              <a:t>Satalic</a:t>
            </a:r>
            <a:r>
              <a:rPr lang="en-US" sz="1650" b="1" noProof="0" dirty="0">
                <a:latin typeface="Times New Roman"/>
                <a:cs typeface="Times New Roman"/>
              </a:rPr>
              <a:t> </a:t>
            </a:r>
            <a:r>
              <a:rPr lang="en-US" sz="1650" b="1" spc="-37" baseline="25252" noProof="0" dirty="0">
                <a:latin typeface="Times New Roman"/>
                <a:cs typeface="Times New Roman"/>
              </a:rPr>
              <a:t>(4)</a:t>
            </a:r>
            <a:r>
              <a:rPr lang="en-US" sz="1650" b="1" noProof="0" dirty="0">
                <a:latin typeface="Times New Roman"/>
                <a:cs typeface="Times New Roman"/>
              </a:rPr>
              <a:t> </a:t>
            </a:r>
            <a:endParaRPr lang="en-US" sz="1650" baseline="25252" noProof="0" dirty="0">
              <a:latin typeface="Times New Roman"/>
              <a:cs typeface="Times New Roman"/>
            </a:endParaRPr>
          </a:p>
          <a:p>
            <a:pPr marL="38100">
              <a:lnSpc>
                <a:spcPct val="100000"/>
              </a:lnSpc>
              <a:spcBef>
                <a:spcPts val="30"/>
              </a:spcBef>
            </a:pPr>
            <a:r>
              <a:rPr lang="en-US" sz="1650" baseline="25252" noProof="0" dirty="0">
                <a:latin typeface="Times New Roman"/>
                <a:cs typeface="Times New Roman"/>
              </a:rPr>
              <a:t>(1)</a:t>
            </a:r>
            <a:r>
              <a:rPr lang="en-US" sz="1650" spc="262" baseline="25252" noProof="0" dirty="0">
                <a:latin typeface="Times New Roman"/>
                <a:cs typeface="Times New Roman"/>
              </a:rPr>
              <a:t> </a:t>
            </a:r>
            <a:r>
              <a:rPr lang="en-US" sz="1650" noProof="0" dirty="0" err="1">
                <a:latin typeface="Times New Roman"/>
                <a:cs typeface="Times New Roman"/>
              </a:rPr>
              <a:t>Faculdade</a:t>
            </a:r>
            <a:r>
              <a:rPr lang="en-US" sz="1650" noProof="0" dirty="0">
                <a:latin typeface="Times New Roman"/>
                <a:cs typeface="Times New Roman"/>
              </a:rPr>
              <a:t> de </a:t>
            </a:r>
            <a:r>
              <a:rPr lang="en-US" sz="1650" noProof="0" dirty="0" err="1">
                <a:latin typeface="Times New Roman"/>
                <a:cs typeface="Times New Roman"/>
              </a:rPr>
              <a:t>Ciências</a:t>
            </a:r>
            <a:r>
              <a:rPr lang="en-US" sz="1650" noProof="0" dirty="0">
                <a:latin typeface="Times New Roman"/>
                <a:cs typeface="Times New Roman"/>
              </a:rPr>
              <a:t> da </a:t>
            </a:r>
            <a:r>
              <a:rPr lang="en-US" sz="1650" noProof="0" dirty="0" err="1">
                <a:latin typeface="Times New Roman"/>
                <a:cs typeface="Times New Roman"/>
              </a:rPr>
              <a:t>Nutrição</a:t>
            </a:r>
            <a:r>
              <a:rPr lang="en-US" sz="1650" noProof="0" dirty="0">
                <a:latin typeface="Times New Roman"/>
                <a:cs typeface="Times New Roman"/>
              </a:rPr>
              <a:t> e </a:t>
            </a:r>
            <a:r>
              <a:rPr lang="en-US" sz="1650" noProof="0" dirty="0" err="1">
                <a:latin typeface="Times New Roman"/>
                <a:cs typeface="Times New Roman"/>
              </a:rPr>
              <a:t>Alimentação</a:t>
            </a:r>
            <a:r>
              <a:rPr lang="en-US" sz="1650" noProof="0" dirty="0">
                <a:latin typeface="Times New Roman"/>
                <a:cs typeface="Times New Roman"/>
              </a:rPr>
              <a:t> do Porto;</a:t>
            </a:r>
            <a:r>
              <a:rPr lang="en-US" sz="1650" spc="30" noProof="0" dirty="0">
                <a:latin typeface="Times New Roman"/>
                <a:cs typeface="Times New Roman"/>
              </a:rPr>
              <a:t> </a:t>
            </a:r>
            <a:r>
              <a:rPr lang="en-US" sz="1650" noProof="0" dirty="0">
                <a:latin typeface="Times New Roman"/>
                <a:cs typeface="Times New Roman"/>
              </a:rPr>
              <a:t>Porto, Portugal;</a:t>
            </a:r>
            <a:r>
              <a:rPr lang="en-US" sz="1650" spc="35" noProof="0" dirty="0">
                <a:latin typeface="Times New Roman"/>
                <a:cs typeface="Times New Roman"/>
              </a:rPr>
              <a:t> </a:t>
            </a:r>
            <a:r>
              <a:rPr lang="en-US" sz="1650" noProof="0" dirty="0">
                <a:latin typeface="Times New Roman"/>
                <a:cs typeface="Times New Roman"/>
              </a:rPr>
              <a:t>adarocha@fcna.up.pt;</a:t>
            </a:r>
            <a:r>
              <a:rPr lang="en-US" sz="1650" spc="60" noProof="0" dirty="0">
                <a:latin typeface="Times New Roman"/>
                <a:cs typeface="Times New Roman"/>
              </a:rPr>
              <a:t> </a:t>
            </a:r>
            <a:r>
              <a:rPr lang="en-US" sz="1650" baseline="25252" noProof="0" dirty="0">
                <a:latin typeface="Times New Roman"/>
                <a:cs typeface="Times New Roman"/>
              </a:rPr>
              <a:t>(2)</a:t>
            </a:r>
            <a:r>
              <a:rPr lang="en-US" sz="1650" noProof="0" dirty="0">
                <a:latin typeface="Times New Roman"/>
                <a:cs typeface="Times New Roman"/>
              </a:rPr>
              <a:t>Escola Superior de </a:t>
            </a:r>
            <a:r>
              <a:rPr lang="en-US" sz="1650" noProof="0" dirty="0" err="1">
                <a:latin typeface="Times New Roman"/>
                <a:cs typeface="Times New Roman"/>
              </a:rPr>
              <a:t>Saúde</a:t>
            </a:r>
            <a:r>
              <a:rPr lang="en-US" sz="1650" noProof="0" dirty="0">
                <a:latin typeface="Times New Roman"/>
                <a:cs typeface="Times New Roman"/>
              </a:rPr>
              <a:t> de Lisboa</a:t>
            </a:r>
            <a:r>
              <a:rPr lang="en-US" sz="1650" spc="-10" noProof="0" dirty="0">
                <a:latin typeface="Times New Roman"/>
                <a:cs typeface="Times New Roman"/>
              </a:rPr>
              <a:t>; Lisboa, Portugal; </a:t>
            </a:r>
            <a:r>
              <a:rPr lang="en-US" sz="1650" baseline="25252" noProof="0" dirty="0">
                <a:latin typeface="Times New Roman"/>
                <a:cs typeface="Times New Roman"/>
              </a:rPr>
              <a:t>(3)</a:t>
            </a:r>
            <a:r>
              <a:rPr lang="en-US" sz="1650" noProof="0" dirty="0" err="1">
                <a:latin typeface="Times New Roman"/>
                <a:cs typeface="Times New Roman"/>
              </a:rPr>
              <a:t>Hacettepe</a:t>
            </a:r>
            <a:r>
              <a:rPr lang="en-US" sz="1650" noProof="0" dirty="0">
                <a:latin typeface="Times New Roman"/>
                <a:cs typeface="Times New Roman"/>
              </a:rPr>
              <a:t> University; Ankara, Turkey;</a:t>
            </a:r>
            <a:r>
              <a:rPr lang="en-US" sz="1650" spc="60" noProof="0" dirty="0">
                <a:latin typeface="Times New Roman"/>
                <a:cs typeface="Times New Roman"/>
              </a:rPr>
              <a:t> </a:t>
            </a:r>
            <a:r>
              <a:rPr lang="en-US" sz="1650" baseline="25252" noProof="0" dirty="0">
                <a:latin typeface="Times New Roman"/>
                <a:cs typeface="Times New Roman"/>
              </a:rPr>
              <a:t>(4)</a:t>
            </a:r>
            <a:r>
              <a:rPr lang="en-US" sz="1650" noProof="0" dirty="0">
                <a:latin typeface="Times New Roman"/>
                <a:cs typeface="Times New Roman"/>
              </a:rPr>
              <a:t> University of Zagreb</a:t>
            </a:r>
            <a:r>
              <a:rPr lang="en-US" sz="1650" spc="-10" noProof="0" dirty="0">
                <a:latin typeface="Times New Roman"/>
                <a:cs typeface="Times New Roman"/>
              </a:rPr>
              <a:t>; Zagreb, Croatia.</a:t>
            </a:r>
            <a:endParaRPr lang="en-US" sz="1650" noProof="0" dirty="0">
              <a:latin typeface="Times New Roman"/>
              <a:cs typeface="Times New Roman"/>
            </a:endParaRPr>
          </a:p>
        </p:txBody>
      </p:sp>
      <p:sp>
        <p:nvSpPr>
          <p:cNvPr id="4" name="object 4"/>
          <p:cNvSpPr txBox="1"/>
          <p:nvPr/>
        </p:nvSpPr>
        <p:spPr>
          <a:xfrm>
            <a:off x="535345" y="4897678"/>
            <a:ext cx="14088705" cy="1037079"/>
          </a:xfrm>
          <a:prstGeom prst="rect">
            <a:avLst/>
          </a:prstGeom>
        </p:spPr>
        <p:txBody>
          <a:bodyPr vert="horz" wrap="square" lIns="0" tIns="12700" rIns="0" bIns="0" rtlCol="0">
            <a:spAutoFit/>
          </a:bodyPr>
          <a:lstStyle/>
          <a:p>
            <a:pPr marL="12700" marR="5080" indent="635" algn="just">
              <a:lnSpc>
                <a:spcPct val="101099"/>
              </a:lnSpc>
              <a:spcBef>
                <a:spcPts val="100"/>
              </a:spcBef>
            </a:pPr>
            <a:r>
              <a:rPr lang="en-US" sz="1650" spc="-10" noProof="0" dirty="0">
                <a:latin typeface="Times New Roman"/>
                <a:cs typeface="Times New Roman"/>
              </a:rPr>
              <a:t>Higher Education Institutes (HEIs) are strategic settings for driving dietary changes. It is essential that campuses not only expand the availability of health, nutritious meals options in cafeterias, but also promote more sustainable food patterns by discouraging the consumption of unhealthy foods with higher environmental impacts.</a:t>
            </a:r>
          </a:p>
          <a:p>
            <a:pPr marL="12700" marR="5080" indent="635" algn="just">
              <a:lnSpc>
                <a:spcPct val="101099"/>
              </a:lnSpc>
              <a:spcBef>
                <a:spcPts val="100"/>
              </a:spcBef>
            </a:pPr>
            <a:r>
              <a:rPr lang="en-US" sz="1650" spc="-10" noProof="0" dirty="0">
                <a:latin typeface="Times New Roman"/>
                <a:cs typeface="Times New Roman"/>
              </a:rPr>
              <a:t>In food service units, menu planning is the foundation of the production process, a process that inherently consumes significant natural resources and generates solid and liquid waste. Therefore, assessing the environmental footprint of these menus is a vital step toward promoting sustainability.</a:t>
            </a:r>
          </a:p>
        </p:txBody>
      </p:sp>
      <p:sp>
        <p:nvSpPr>
          <p:cNvPr id="6" name="object 6"/>
          <p:cNvSpPr txBox="1"/>
          <p:nvPr/>
        </p:nvSpPr>
        <p:spPr>
          <a:xfrm>
            <a:off x="527050" y="6699250"/>
            <a:ext cx="14015719" cy="510653"/>
          </a:xfrm>
          <a:prstGeom prst="rect">
            <a:avLst/>
          </a:prstGeom>
        </p:spPr>
        <p:txBody>
          <a:bodyPr vert="horz" wrap="square" lIns="0" tIns="12065" rIns="0" bIns="0" rtlCol="0">
            <a:spAutoFit/>
          </a:bodyPr>
          <a:lstStyle/>
          <a:p>
            <a:pPr marL="12700" marR="5080" indent="635" algn="just">
              <a:lnSpc>
                <a:spcPct val="101099"/>
              </a:lnSpc>
              <a:spcBef>
                <a:spcPts val="100"/>
              </a:spcBef>
            </a:pPr>
            <a:r>
              <a:rPr lang="en-US" sz="1650" spc="-10" noProof="0" dirty="0">
                <a:latin typeface="Times New Roman"/>
                <a:cs typeface="Times New Roman"/>
              </a:rPr>
              <a:t>This study assesses and compares the Carbon and Water footprints of 300 meals from 30 different menus served in university cafeterias across three European countries: Portugal, Croatia, and Turkey.</a:t>
            </a:r>
            <a:endParaRPr lang="en-US" sz="1850" noProof="0" dirty="0">
              <a:latin typeface="Times New Roman"/>
              <a:cs typeface="Times New Roman"/>
            </a:endParaRPr>
          </a:p>
        </p:txBody>
      </p:sp>
      <p:sp>
        <p:nvSpPr>
          <p:cNvPr id="7" name="object 7"/>
          <p:cNvSpPr txBox="1"/>
          <p:nvPr/>
        </p:nvSpPr>
        <p:spPr>
          <a:xfrm>
            <a:off x="527050" y="6165850"/>
            <a:ext cx="14089380" cy="386715"/>
          </a:xfrm>
          <a:prstGeom prst="rect">
            <a:avLst/>
          </a:prstGeom>
          <a:solidFill>
            <a:srgbClr val="F79546"/>
          </a:solidFill>
          <a:ln w="4432">
            <a:solidFill>
              <a:srgbClr val="92B3D6"/>
            </a:solidFill>
          </a:ln>
        </p:spPr>
        <p:txBody>
          <a:bodyPr vert="horz" wrap="square" lIns="0" tIns="15875" rIns="0" bIns="0" rtlCol="0">
            <a:spAutoFit/>
          </a:bodyPr>
          <a:lstStyle/>
          <a:p>
            <a:pPr marL="69850" algn="ctr">
              <a:lnSpc>
                <a:spcPct val="100000"/>
              </a:lnSpc>
              <a:spcBef>
                <a:spcPts val="125"/>
              </a:spcBef>
            </a:pPr>
            <a:r>
              <a:rPr lang="en-US" sz="2200" b="1" spc="-10" noProof="0" dirty="0">
                <a:solidFill>
                  <a:srgbClr val="FFFFFF"/>
                </a:solidFill>
                <a:latin typeface="Times New Roman"/>
                <a:cs typeface="Times New Roman"/>
              </a:rPr>
              <a:t>OBJETIVO</a:t>
            </a:r>
            <a:endParaRPr lang="en-US" sz="2200" noProof="0" dirty="0">
              <a:latin typeface="Times New Roman"/>
              <a:cs typeface="Times New Roman"/>
            </a:endParaRPr>
          </a:p>
        </p:txBody>
      </p:sp>
      <p:sp>
        <p:nvSpPr>
          <p:cNvPr id="8" name="object 8"/>
          <p:cNvSpPr txBox="1"/>
          <p:nvPr/>
        </p:nvSpPr>
        <p:spPr>
          <a:xfrm>
            <a:off x="527050" y="7385050"/>
            <a:ext cx="14089380" cy="386715"/>
          </a:xfrm>
          <a:prstGeom prst="rect">
            <a:avLst/>
          </a:prstGeom>
          <a:solidFill>
            <a:srgbClr val="F79546"/>
          </a:solidFill>
          <a:ln w="4432">
            <a:solidFill>
              <a:srgbClr val="92B3D6"/>
            </a:solidFill>
          </a:ln>
        </p:spPr>
        <p:txBody>
          <a:bodyPr vert="horz" wrap="square" lIns="0" tIns="15875" rIns="0" bIns="0" rtlCol="0">
            <a:spAutoFit/>
          </a:bodyPr>
          <a:lstStyle/>
          <a:p>
            <a:pPr marL="70485" algn="ctr">
              <a:lnSpc>
                <a:spcPct val="100000"/>
              </a:lnSpc>
              <a:spcBef>
                <a:spcPts val="125"/>
              </a:spcBef>
            </a:pPr>
            <a:r>
              <a:rPr lang="en-US" sz="2200" b="1" spc="-10" noProof="0" dirty="0">
                <a:solidFill>
                  <a:srgbClr val="FFFFFF"/>
                </a:solidFill>
                <a:latin typeface="Times New Roman"/>
                <a:cs typeface="Times New Roman"/>
              </a:rPr>
              <a:t>MÉTODOS</a:t>
            </a:r>
            <a:endParaRPr lang="en-US" sz="2200" noProof="0" dirty="0">
              <a:latin typeface="Times New Roman"/>
              <a:cs typeface="Times New Roman"/>
            </a:endParaRPr>
          </a:p>
        </p:txBody>
      </p:sp>
      <p:sp>
        <p:nvSpPr>
          <p:cNvPr id="9" name="object 9"/>
          <p:cNvSpPr txBox="1"/>
          <p:nvPr/>
        </p:nvSpPr>
        <p:spPr>
          <a:xfrm>
            <a:off x="527050" y="7918450"/>
            <a:ext cx="14015085" cy="2100832"/>
          </a:xfrm>
          <a:prstGeom prst="rect">
            <a:avLst/>
          </a:prstGeom>
        </p:spPr>
        <p:txBody>
          <a:bodyPr vert="horz" wrap="square" lIns="0" tIns="12065" rIns="0" bIns="0" rtlCol="0">
            <a:spAutoFit/>
          </a:bodyPr>
          <a:lstStyle/>
          <a:p>
            <a:pPr marL="12700" marR="5080" indent="635" algn="just">
              <a:lnSpc>
                <a:spcPct val="101499"/>
              </a:lnSpc>
              <a:spcBef>
                <a:spcPts val="95"/>
              </a:spcBef>
            </a:pPr>
            <a:r>
              <a:rPr lang="en-US" sz="1650" spc="-10" noProof="0" dirty="0">
                <a:latin typeface="Times New Roman"/>
                <a:cs typeface="Times New Roman"/>
              </a:rPr>
              <a:t>A cross-country assessment was conducted to evaluate the environmental impact of university cafeterias menus. </a:t>
            </a:r>
          </a:p>
          <a:p>
            <a:pPr marL="12700" marR="5080" indent="635" algn="just">
              <a:lnSpc>
                <a:spcPct val="101499"/>
              </a:lnSpc>
              <a:spcBef>
                <a:spcPts val="95"/>
              </a:spcBef>
            </a:pPr>
            <a:r>
              <a:rPr lang="en-US" sz="1650" b="1" spc="-10" dirty="0">
                <a:latin typeface="Times New Roman"/>
                <a:cs typeface="Times New Roman"/>
              </a:rPr>
              <a:t>Sample</a:t>
            </a:r>
            <a:r>
              <a:rPr lang="en-US" sz="1650" spc="-10" dirty="0">
                <a:latin typeface="Times New Roman"/>
                <a:cs typeface="Times New Roman"/>
              </a:rPr>
              <a:t>: 300 individual meals derived from 30 different menus across Portugal, Croatia, and Turkey.</a:t>
            </a:r>
          </a:p>
          <a:p>
            <a:pPr marL="12700" marR="5080" indent="635" algn="just">
              <a:lnSpc>
                <a:spcPct val="101499"/>
              </a:lnSpc>
              <a:spcBef>
                <a:spcPts val="95"/>
              </a:spcBef>
            </a:pPr>
            <a:r>
              <a:rPr lang="en-US" sz="1650" b="1" spc="-10" noProof="0" dirty="0">
                <a:latin typeface="Times New Roman"/>
                <a:cs typeface="Times New Roman"/>
              </a:rPr>
              <a:t>Data Collection</a:t>
            </a:r>
            <a:r>
              <a:rPr lang="en-US" sz="1650" spc="-10" noProof="0" dirty="0">
                <a:latin typeface="Times New Roman"/>
                <a:cs typeface="Times New Roman"/>
              </a:rPr>
              <a:t>: </a:t>
            </a:r>
            <a:r>
              <a:rPr lang="en-US" sz="1650" spc="-10" dirty="0">
                <a:latin typeface="Times New Roman"/>
                <a:cs typeface="Times New Roman"/>
              </a:rPr>
              <a:t>Every m</a:t>
            </a:r>
            <a:r>
              <a:rPr lang="en-US" sz="1650" spc="-10" noProof="0" dirty="0" err="1">
                <a:latin typeface="Times New Roman"/>
                <a:cs typeface="Times New Roman"/>
              </a:rPr>
              <a:t>enu</a:t>
            </a:r>
            <a:r>
              <a:rPr lang="en-US" sz="1650" spc="-10" noProof="0" dirty="0">
                <a:latin typeface="Times New Roman"/>
                <a:cs typeface="Times New Roman"/>
              </a:rPr>
              <a:t> has two weeks, equivalent to 10 working days, from May and June. </a:t>
            </a:r>
            <a:r>
              <a:rPr lang="en-US" sz="1650" spc="-10" dirty="0">
                <a:latin typeface="Times New Roman"/>
                <a:cs typeface="Times New Roman"/>
              </a:rPr>
              <a:t>In all countries, each meal included one to four main course options, that could be chosen by the consumer (e.g. beef course, seafood course, vegetarian course), and each option was evaluated separately as an independent meal.</a:t>
            </a:r>
          </a:p>
          <a:p>
            <a:pPr marL="12700" marR="5080" indent="635" algn="just">
              <a:lnSpc>
                <a:spcPct val="101499"/>
              </a:lnSpc>
              <a:spcBef>
                <a:spcPts val="95"/>
              </a:spcBef>
            </a:pPr>
            <a:r>
              <a:rPr lang="en-US" sz="1650" spc="-10" noProof="0" dirty="0">
                <a:latin typeface="Times New Roman"/>
                <a:cs typeface="Times New Roman"/>
              </a:rPr>
              <a:t>The carbon footprint of the menus was assessed using the </a:t>
            </a:r>
            <a:r>
              <a:rPr lang="en-US" sz="1650" b="1" spc="-10" noProof="0" dirty="0">
                <a:latin typeface="Times New Roman"/>
                <a:cs typeface="Times New Roman"/>
              </a:rPr>
              <a:t>Life Cycle Assessment (LCA) approach</a:t>
            </a:r>
            <a:r>
              <a:rPr lang="en-US" sz="1650" spc="-10" noProof="0" dirty="0">
                <a:latin typeface="Times New Roman"/>
                <a:cs typeface="Times New Roman"/>
              </a:rPr>
              <a:t> (ISO 14040), the water footprint values for each food item on the menu were determined using the study by </a:t>
            </a:r>
            <a:r>
              <a:rPr lang="en-US" sz="1650" b="1" spc="-10" noProof="0" dirty="0">
                <a:latin typeface="Times New Roman"/>
                <a:cs typeface="Times New Roman"/>
              </a:rPr>
              <a:t>Mekonnen and Hoekstra 2011, 2012.</a:t>
            </a:r>
          </a:p>
          <a:p>
            <a:pPr marL="12700" marR="5080" indent="635" algn="just">
              <a:lnSpc>
                <a:spcPct val="101499"/>
              </a:lnSpc>
              <a:spcBef>
                <a:spcPts val="95"/>
              </a:spcBef>
            </a:pPr>
            <a:r>
              <a:rPr lang="en-US" sz="1650" spc="-10" noProof="0" dirty="0">
                <a:latin typeface="Times New Roman"/>
                <a:cs typeface="Times New Roman"/>
              </a:rPr>
              <a:t>Data was processed using the R software version 4.3.1. Statistical analysis included descriptive statistics, Mann-Whitney, ANOVA for testing for differences among groups, and Spearman correlation. Statistical significance was considered at p &lt; 0.05.</a:t>
            </a:r>
          </a:p>
        </p:txBody>
      </p:sp>
      <p:sp>
        <p:nvSpPr>
          <p:cNvPr id="10" name="object 10"/>
          <p:cNvSpPr txBox="1"/>
          <p:nvPr/>
        </p:nvSpPr>
        <p:spPr>
          <a:xfrm>
            <a:off x="486552" y="10219584"/>
            <a:ext cx="14089380" cy="386715"/>
          </a:xfrm>
          <a:prstGeom prst="rect">
            <a:avLst/>
          </a:prstGeom>
          <a:solidFill>
            <a:srgbClr val="F79546"/>
          </a:solidFill>
          <a:ln w="4432">
            <a:solidFill>
              <a:srgbClr val="92B3D6"/>
            </a:solidFill>
          </a:ln>
        </p:spPr>
        <p:txBody>
          <a:bodyPr vert="horz" wrap="square" lIns="0" tIns="15875" rIns="0" bIns="0" rtlCol="0">
            <a:spAutoFit/>
          </a:bodyPr>
          <a:lstStyle/>
          <a:p>
            <a:pPr marL="69850" algn="ctr">
              <a:lnSpc>
                <a:spcPct val="100000"/>
              </a:lnSpc>
              <a:spcBef>
                <a:spcPts val="125"/>
              </a:spcBef>
            </a:pPr>
            <a:r>
              <a:rPr lang="en-US" sz="2200" b="1" spc="-10" noProof="0" dirty="0">
                <a:solidFill>
                  <a:srgbClr val="FFFFFF"/>
                </a:solidFill>
                <a:latin typeface="Times New Roman"/>
                <a:cs typeface="Times New Roman"/>
              </a:rPr>
              <a:t>RESULTADOS</a:t>
            </a:r>
            <a:endParaRPr lang="en-US" sz="2200" noProof="0" dirty="0">
              <a:latin typeface="Times New Roman"/>
              <a:cs typeface="Times New Roman"/>
            </a:endParaRPr>
          </a:p>
        </p:txBody>
      </p:sp>
      <p:sp>
        <p:nvSpPr>
          <p:cNvPr id="11" name="object 11"/>
          <p:cNvSpPr txBox="1"/>
          <p:nvPr/>
        </p:nvSpPr>
        <p:spPr>
          <a:xfrm>
            <a:off x="571732" y="10704208"/>
            <a:ext cx="4755918" cy="242374"/>
          </a:xfrm>
          <a:prstGeom prst="rect">
            <a:avLst/>
          </a:prstGeom>
        </p:spPr>
        <p:txBody>
          <a:bodyPr vert="horz" wrap="square" lIns="0" tIns="11430" rIns="0" bIns="0" rtlCol="0">
            <a:spAutoFit/>
          </a:bodyPr>
          <a:lstStyle/>
          <a:p>
            <a:pPr marL="12700">
              <a:lnSpc>
                <a:spcPct val="100000"/>
              </a:lnSpc>
              <a:spcBef>
                <a:spcPts val="90"/>
              </a:spcBef>
            </a:pPr>
            <a:r>
              <a:rPr lang="en-US" sz="1500" b="1" noProof="0" dirty="0">
                <a:latin typeface="Times New Roman"/>
                <a:cs typeface="Times New Roman"/>
              </a:rPr>
              <a:t>Table</a:t>
            </a:r>
            <a:r>
              <a:rPr lang="en-US" sz="1500" b="1" spc="-50" noProof="0" dirty="0">
                <a:latin typeface="Times New Roman"/>
                <a:cs typeface="Times New Roman"/>
              </a:rPr>
              <a:t> </a:t>
            </a:r>
            <a:r>
              <a:rPr lang="en-US" sz="1500" b="1" noProof="0" dirty="0">
                <a:latin typeface="Times New Roman"/>
                <a:cs typeface="Times New Roman"/>
              </a:rPr>
              <a:t>1.</a:t>
            </a:r>
            <a:r>
              <a:rPr lang="en-US" sz="1500" b="1" spc="-45" noProof="0" dirty="0">
                <a:latin typeface="Times New Roman"/>
                <a:cs typeface="Times New Roman"/>
              </a:rPr>
              <a:t> </a:t>
            </a:r>
            <a:r>
              <a:rPr lang="en-US" sz="1500" noProof="0" dirty="0">
                <a:latin typeface="Times New Roman"/>
                <a:cs typeface="Times New Roman"/>
              </a:rPr>
              <a:t>Carbon and Water footprints results, all countries</a:t>
            </a:r>
          </a:p>
        </p:txBody>
      </p:sp>
      <p:sp>
        <p:nvSpPr>
          <p:cNvPr id="13" name="object 13"/>
          <p:cNvSpPr txBox="1"/>
          <p:nvPr/>
        </p:nvSpPr>
        <p:spPr>
          <a:xfrm>
            <a:off x="603250" y="12566650"/>
            <a:ext cx="5715000" cy="242374"/>
          </a:xfrm>
          <a:prstGeom prst="rect">
            <a:avLst/>
          </a:prstGeom>
        </p:spPr>
        <p:txBody>
          <a:bodyPr vert="horz" wrap="square" lIns="0" tIns="11430" rIns="0" bIns="0" rtlCol="0">
            <a:spAutoFit/>
          </a:bodyPr>
          <a:lstStyle/>
          <a:p>
            <a:pPr marL="12700">
              <a:lnSpc>
                <a:spcPct val="100000"/>
              </a:lnSpc>
              <a:spcBef>
                <a:spcPts val="90"/>
              </a:spcBef>
            </a:pPr>
            <a:r>
              <a:rPr lang="en-US" sz="1500" b="1" noProof="0" dirty="0">
                <a:latin typeface="Times New Roman"/>
                <a:cs typeface="Times New Roman"/>
              </a:rPr>
              <a:t>Table</a:t>
            </a:r>
            <a:r>
              <a:rPr lang="en-US" sz="1500" b="1" spc="-55" noProof="0" dirty="0">
                <a:latin typeface="Times New Roman"/>
                <a:cs typeface="Times New Roman"/>
              </a:rPr>
              <a:t> </a:t>
            </a:r>
            <a:r>
              <a:rPr lang="en-US" sz="1500" b="1" noProof="0" dirty="0">
                <a:latin typeface="Times New Roman"/>
                <a:cs typeface="Times New Roman"/>
              </a:rPr>
              <a:t>2</a:t>
            </a:r>
            <a:r>
              <a:rPr lang="en-US" sz="1500" noProof="0" dirty="0">
                <a:latin typeface="Times New Roman"/>
                <a:cs typeface="Times New Roman"/>
              </a:rPr>
              <a:t>.</a:t>
            </a:r>
            <a:r>
              <a:rPr lang="en-US" sz="1500" spc="-50" noProof="0" dirty="0">
                <a:latin typeface="Times New Roman"/>
                <a:cs typeface="Times New Roman"/>
              </a:rPr>
              <a:t> </a:t>
            </a:r>
            <a:r>
              <a:rPr lang="en-US" sz="1500" noProof="0" dirty="0">
                <a:latin typeface="Times New Roman"/>
                <a:cs typeface="Times New Roman"/>
              </a:rPr>
              <a:t>Carbon and Water footprints results, by country</a:t>
            </a:r>
          </a:p>
        </p:txBody>
      </p:sp>
      <p:sp>
        <p:nvSpPr>
          <p:cNvPr id="15" name="object 15"/>
          <p:cNvSpPr txBox="1"/>
          <p:nvPr/>
        </p:nvSpPr>
        <p:spPr>
          <a:xfrm>
            <a:off x="557466" y="15882156"/>
            <a:ext cx="14089380" cy="386715"/>
          </a:xfrm>
          <a:prstGeom prst="rect">
            <a:avLst/>
          </a:prstGeom>
          <a:solidFill>
            <a:srgbClr val="F79546"/>
          </a:solidFill>
          <a:ln w="4432">
            <a:solidFill>
              <a:srgbClr val="92B3D6"/>
            </a:solidFill>
          </a:ln>
        </p:spPr>
        <p:txBody>
          <a:bodyPr vert="horz" wrap="square" lIns="0" tIns="15875" rIns="0" bIns="0" rtlCol="0">
            <a:spAutoFit/>
          </a:bodyPr>
          <a:lstStyle/>
          <a:p>
            <a:pPr marL="69215" algn="ctr">
              <a:lnSpc>
                <a:spcPct val="100000"/>
              </a:lnSpc>
              <a:spcBef>
                <a:spcPts val="125"/>
              </a:spcBef>
            </a:pPr>
            <a:r>
              <a:rPr lang="en-US" sz="2200" b="1" spc="-10" noProof="0" dirty="0">
                <a:solidFill>
                  <a:srgbClr val="FFFFFF"/>
                </a:solidFill>
                <a:latin typeface="Times New Roman"/>
                <a:cs typeface="Times New Roman"/>
              </a:rPr>
              <a:t>CONCLUSÃO</a:t>
            </a:r>
            <a:endParaRPr lang="en-US" sz="2200" noProof="0" dirty="0">
              <a:latin typeface="Times New Roman"/>
              <a:cs typeface="Times New Roman"/>
            </a:endParaRPr>
          </a:p>
        </p:txBody>
      </p:sp>
      <p:sp>
        <p:nvSpPr>
          <p:cNvPr id="16" name="object 16"/>
          <p:cNvSpPr txBox="1"/>
          <p:nvPr/>
        </p:nvSpPr>
        <p:spPr>
          <a:xfrm>
            <a:off x="565197" y="16370825"/>
            <a:ext cx="14015085" cy="1023614"/>
          </a:xfrm>
          <a:prstGeom prst="rect">
            <a:avLst/>
          </a:prstGeom>
        </p:spPr>
        <p:txBody>
          <a:bodyPr vert="horz" wrap="square" lIns="0" tIns="12065" rIns="0" bIns="0" rtlCol="0">
            <a:spAutoFit/>
          </a:bodyPr>
          <a:lstStyle/>
          <a:p>
            <a:pPr marL="12700" marR="5080" indent="635" algn="just">
              <a:lnSpc>
                <a:spcPct val="101499"/>
              </a:lnSpc>
              <a:spcBef>
                <a:spcPts val="95"/>
              </a:spcBef>
            </a:pPr>
            <a:r>
              <a:rPr lang="en-US" sz="1650" spc="-10" noProof="0" dirty="0">
                <a:latin typeface="Times New Roman"/>
                <a:cs typeface="Times New Roman"/>
              </a:rPr>
              <a:t>The findings reveal a complex relationship between Mediterranean Diet (MD) compliance and environmental footprints, with moderate positive correlations observed. These results make the cultural and gastronomic differences of each country evident, encouraging an insightful discussion and enabling the integration of shared learnings and practices to improve menu quality. Ultimately, this study provides valuable insights to develop targeted interventions aimed at optimizing menu options in Higher Education Institute (HEIs) cafeterias and effectively reducing their environmental impact</a:t>
            </a:r>
            <a:r>
              <a:rPr lang="en-US" sz="1650" spc="-50" noProof="0" dirty="0">
                <a:latin typeface="Times New Roman"/>
                <a:cs typeface="Times New Roman"/>
              </a:rPr>
              <a:t>.</a:t>
            </a:r>
            <a:endParaRPr lang="en-US" sz="1650" noProof="0" dirty="0">
              <a:latin typeface="Times New Roman"/>
              <a:cs typeface="Times New Roman"/>
            </a:endParaRPr>
          </a:p>
        </p:txBody>
      </p:sp>
      <p:sp>
        <p:nvSpPr>
          <p:cNvPr id="20" name="object 20"/>
          <p:cNvSpPr txBox="1"/>
          <p:nvPr/>
        </p:nvSpPr>
        <p:spPr>
          <a:xfrm>
            <a:off x="8223250" y="15309850"/>
            <a:ext cx="2165350" cy="155171"/>
          </a:xfrm>
          <a:prstGeom prst="rect">
            <a:avLst/>
          </a:prstGeom>
        </p:spPr>
        <p:txBody>
          <a:bodyPr vert="horz" wrap="square" lIns="0" tIns="16510" rIns="0" bIns="0" rtlCol="0">
            <a:spAutoFit/>
          </a:bodyPr>
          <a:lstStyle/>
          <a:p>
            <a:pPr marL="12700">
              <a:lnSpc>
                <a:spcPct val="100000"/>
              </a:lnSpc>
              <a:spcBef>
                <a:spcPts val="130"/>
              </a:spcBef>
            </a:pPr>
            <a:r>
              <a:rPr lang="en-US" sz="900" b="1" noProof="0" dirty="0" err="1">
                <a:latin typeface="Times New Roman"/>
                <a:cs typeface="Times New Roman"/>
              </a:rPr>
              <a:t>Figura</a:t>
            </a:r>
            <a:r>
              <a:rPr lang="en-US" sz="900" b="1" spc="55" noProof="0" dirty="0">
                <a:latin typeface="Times New Roman"/>
                <a:cs typeface="Times New Roman"/>
              </a:rPr>
              <a:t> </a:t>
            </a:r>
            <a:r>
              <a:rPr lang="en-US" sz="900" b="1" noProof="0" dirty="0">
                <a:latin typeface="Times New Roman"/>
                <a:cs typeface="Times New Roman"/>
              </a:rPr>
              <a:t>1.</a:t>
            </a:r>
            <a:r>
              <a:rPr lang="en-US" sz="900" b="1" spc="65" noProof="0" dirty="0">
                <a:latin typeface="Times New Roman"/>
                <a:cs typeface="Times New Roman"/>
              </a:rPr>
              <a:t> </a:t>
            </a:r>
            <a:r>
              <a:rPr lang="en-US" sz="900" noProof="0" dirty="0">
                <a:latin typeface="Times New Roman"/>
                <a:cs typeface="Times New Roman"/>
              </a:rPr>
              <a:t>Water </a:t>
            </a:r>
            <a:r>
              <a:rPr lang="en-US" sz="900" noProof="0" dirty="0" err="1">
                <a:latin typeface="Times New Roman"/>
                <a:cs typeface="Times New Roman"/>
              </a:rPr>
              <a:t>Footprin</a:t>
            </a:r>
            <a:r>
              <a:rPr lang="en-US" sz="900" dirty="0">
                <a:latin typeface="Times New Roman"/>
                <a:cs typeface="Times New Roman"/>
              </a:rPr>
              <a:t>t results, by country</a:t>
            </a:r>
            <a:endParaRPr lang="en-US" sz="900" noProof="0" dirty="0">
              <a:latin typeface="Times New Roman"/>
              <a:cs typeface="Times New Roman"/>
            </a:endParaRPr>
          </a:p>
        </p:txBody>
      </p:sp>
      <p:sp>
        <p:nvSpPr>
          <p:cNvPr id="23" name="object 23"/>
          <p:cNvSpPr txBox="1"/>
          <p:nvPr/>
        </p:nvSpPr>
        <p:spPr>
          <a:xfrm>
            <a:off x="628380" y="17639479"/>
            <a:ext cx="14089380" cy="386715"/>
          </a:xfrm>
          <a:prstGeom prst="rect">
            <a:avLst/>
          </a:prstGeom>
          <a:solidFill>
            <a:srgbClr val="F79546"/>
          </a:solidFill>
          <a:ln w="4432">
            <a:solidFill>
              <a:srgbClr val="92B3D6"/>
            </a:solidFill>
          </a:ln>
        </p:spPr>
        <p:txBody>
          <a:bodyPr vert="horz" wrap="square" lIns="0" tIns="15875" rIns="0" bIns="0" rtlCol="0">
            <a:spAutoFit/>
          </a:bodyPr>
          <a:lstStyle/>
          <a:p>
            <a:pPr marL="69215" algn="ctr">
              <a:lnSpc>
                <a:spcPct val="100000"/>
              </a:lnSpc>
              <a:spcBef>
                <a:spcPts val="125"/>
              </a:spcBef>
            </a:pPr>
            <a:r>
              <a:rPr lang="en-US" sz="2200" b="1" spc="-10" noProof="0" dirty="0">
                <a:solidFill>
                  <a:srgbClr val="FFFFFF"/>
                </a:solidFill>
                <a:latin typeface="Times New Roman"/>
                <a:cs typeface="Times New Roman"/>
              </a:rPr>
              <a:t>REFERÊNCIAS</a:t>
            </a:r>
            <a:endParaRPr lang="en-US" sz="2200" noProof="0" dirty="0">
              <a:latin typeface="Times New Roman"/>
              <a:cs typeface="Times New Roman"/>
            </a:endParaRPr>
          </a:p>
        </p:txBody>
      </p:sp>
      <p:sp>
        <p:nvSpPr>
          <p:cNvPr id="24" name="object 24"/>
          <p:cNvSpPr txBox="1"/>
          <p:nvPr/>
        </p:nvSpPr>
        <p:spPr>
          <a:xfrm>
            <a:off x="565208" y="18086880"/>
            <a:ext cx="13989685" cy="1064394"/>
          </a:xfrm>
          <a:prstGeom prst="rect">
            <a:avLst/>
          </a:prstGeom>
        </p:spPr>
        <p:txBody>
          <a:bodyPr vert="horz" wrap="square" lIns="0" tIns="12700" rIns="0" bIns="0" rtlCol="0">
            <a:spAutoFit/>
          </a:bodyPr>
          <a:lstStyle/>
          <a:p>
            <a:pPr marL="12700" marR="5080" algn="just">
              <a:lnSpc>
                <a:spcPct val="100000"/>
              </a:lnSpc>
              <a:spcBef>
                <a:spcPts val="100"/>
              </a:spcBef>
            </a:pPr>
            <a:r>
              <a:rPr lang="en-US" sz="1300" spc="-10" noProof="0" dirty="0">
                <a:latin typeface="Times New Roman"/>
                <a:cs typeface="Times New Roman"/>
              </a:rPr>
              <a:t>ISO 14040:2006 environmental management — life cycle assessment — principles and framework [Internet]. </a:t>
            </a:r>
            <a:r>
              <a:rPr lang="en-US" sz="1300" spc="-10" noProof="0" dirty="0" err="1">
                <a:latin typeface="Times New Roman"/>
                <a:cs typeface="Times New Roman"/>
              </a:rPr>
              <a:t>Disponível</a:t>
            </a:r>
            <a:r>
              <a:rPr lang="en-US" sz="1300" spc="-10" noProof="0" dirty="0">
                <a:latin typeface="Times New Roman"/>
                <a:cs typeface="Times New Roman"/>
              </a:rPr>
              <a:t> </a:t>
            </a:r>
            <a:r>
              <a:rPr lang="en-US" sz="1300" spc="-10" noProof="0" dirty="0" err="1">
                <a:latin typeface="Times New Roman"/>
                <a:cs typeface="Times New Roman"/>
              </a:rPr>
              <a:t>em</a:t>
            </a:r>
            <a:r>
              <a:rPr lang="en-US" sz="1300" spc="-10" noProof="0" dirty="0">
                <a:latin typeface="Times New Roman"/>
                <a:cs typeface="Times New Roman"/>
              </a:rPr>
              <a:t>: </a:t>
            </a:r>
            <a:r>
              <a:rPr lang="en-US" sz="1300" spc="-10" noProof="0" dirty="0">
                <a:latin typeface="Times New Roman"/>
                <a:cs typeface="Times New Roman"/>
                <a:hlinkClick r:id="rId2"/>
              </a:rPr>
              <a:t>https://www.iso.org/obp/ui#iso:std:iso:14040:ed-2:v1:en</a:t>
            </a:r>
            <a:r>
              <a:rPr lang="en-US" sz="1300" spc="-10" noProof="0" dirty="0">
                <a:latin typeface="Times New Roman"/>
                <a:cs typeface="Times New Roman"/>
              </a:rPr>
              <a:t> </a:t>
            </a:r>
          </a:p>
          <a:p>
            <a:pPr marL="12700" marR="5080" algn="just">
              <a:lnSpc>
                <a:spcPct val="100000"/>
              </a:lnSpc>
              <a:spcBef>
                <a:spcPts val="100"/>
              </a:spcBef>
            </a:pPr>
            <a:r>
              <a:rPr lang="en-US" sz="1300" spc="-10" noProof="0" dirty="0">
                <a:latin typeface="Times New Roman"/>
                <a:cs typeface="Times New Roman"/>
              </a:rPr>
              <a:t>Mekonnen, M.M., Hoekstra, A.Y., 2011. The green, blue and grey water footprint of crops and derived crop products. </a:t>
            </a:r>
            <a:r>
              <a:rPr lang="en-US" sz="1300" spc="-10" noProof="0" dirty="0" err="1">
                <a:latin typeface="Times New Roman"/>
                <a:cs typeface="Times New Roman"/>
              </a:rPr>
              <a:t>Hydrol</a:t>
            </a:r>
            <a:r>
              <a:rPr lang="en-US" sz="1300" spc="-10" noProof="0" dirty="0">
                <a:latin typeface="Times New Roman"/>
                <a:cs typeface="Times New Roman"/>
              </a:rPr>
              <a:t>. Earth Syst. Sci. 15 (5), 1577–1600.</a:t>
            </a:r>
          </a:p>
          <a:p>
            <a:pPr marL="12700" marR="5080" algn="just">
              <a:lnSpc>
                <a:spcPct val="100000"/>
              </a:lnSpc>
              <a:spcBef>
                <a:spcPts val="100"/>
              </a:spcBef>
            </a:pPr>
            <a:r>
              <a:rPr lang="en-US" sz="1300" spc="-10" noProof="0" dirty="0">
                <a:latin typeface="Times New Roman"/>
                <a:cs typeface="Times New Roman"/>
              </a:rPr>
              <a:t>Mekonnen, M.M., Hoekstra, A.Y., 2012. A global assessment of the water footprint </a:t>
            </a:r>
            <a:r>
              <a:rPr lang="en-US" sz="1300" spc="-10" noProof="0" dirty="0" err="1">
                <a:latin typeface="Times New Roman"/>
                <a:cs typeface="Times New Roman"/>
              </a:rPr>
              <a:t>offarm</a:t>
            </a:r>
            <a:r>
              <a:rPr lang="en-US" sz="1300" spc="-10" noProof="0" dirty="0">
                <a:latin typeface="Times New Roman"/>
                <a:cs typeface="Times New Roman"/>
              </a:rPr>
              <a:t> animal products. Ecosystems 15 (3), 401–415.</a:t>
            </a:r>
          </a:p>
          <a:p>
            <a:pPr marL="12700" marR="5080" algn="just">
              <a:lnSpc>
                <a:spcPct val="100000"/>
              </a:lnSpc>
              <a:spcBef>
                <a:spcPts val="100"/>
              </a:spcBef>
            </a:pPr>
            <a:r>
              <a:rPr lang="en-US" sz="1300" spc="-10" noProof="0" dirty="0">
                <a:latin typeface="Times New Roman"/>
                <a:cs typeface="Times New Roman"/>
              </a:rPr>
              <a:t>.Clune, S., Crossin, E., Verghese, K., 2017. Systematic review of greenhouse gas emissions for different fresh food categories. J. Clean. Prod. 1</a:t>
            </a:r>
          </a:p>
          <a:p>
            <a:pPr marL="12700" marR="5080" algn="just">
              <a:lnSpc>
                <a:spcPct val="100000"/>
              </a:lnSpc>
              <a:spcBef>
                <a:spcPts val="100"/>
              </a:spcBef>
            </a:pPr>
            <a:endParaRPr lang="en-US" sz="1300" noProof="0" dirty="0">
              <a:latin typeface="Times New Roman"/>
              <a:cs typeface="Times New Roman"/>
            </a:endParaRPr>
          </a:p>
        </p:txBody>
      </p:sp>
      <p:pic>
        <p:nvPicPr>
          <p:cNvPr id="25" name="object 25"/>
          <p:cNvPicPr/>
          <p:nvPr/>
        </p:nvPicPr>
        <p:blipFill>
          <a:blip r:embed="rId3" cstate="print"/>
          <a:stretch>
            <a:fillRect/>
          </a:stretch>
        </p:blipFill>
        <p:spPr>
          <a:xfrm>
            <a:off x="690032" y="1032017"/>
            <a:ext cx="5498318" cy="1207919"/>
          </a:xfrm>
          <a:prstGeom prst="rect">
            <a:avLst/>
          </a:prstGeom>
        </p:spPr>
      </p:pic>
      <p:graphicFrame>
        <p:nvGraphicFramePr>
          <p:cNvPr id="29" name="Tabela 28">
            <a:extLst>
              <a:ext uri="{FF2B5EF4-FFF2-40B4-BE49-F238E27FC236}">
                <a16:creationId xmlns:a16="http://schemas.microsoft.com/office/drawing/2014/main" id="{D65F5D3B-3738-3A2C-E44F-A5EA19A91DFB}"/>
              </a:ext>
            </a:extLst>
          </p:cNvPr>
          <p:cNvGraphicFramePr>
            <a:graphicFrameLocks noGrp="1"/>
          </p:cNvGraphicFramePr>
          <p:nvPr>
            <p:extLst>
              <p:ext uri="{D42A27DB-BD31-4B8C-83A1-F6EECF244321}">
                <p14:modId xmlns:p14="http://schemas.microsoft.com/office/powerpoint/2010/main" val="1760445418"/>
              </p:ext>
            </p:extLst>
          </p:nvPr>
        </p:nvGraphicFramePr>
        <p:xfrm>
          <a:off x="527050" y="11118850"/>
          <a:ext cx="5867398" cy="1148080"/>
        </p:xfrm>
        <a:graphic>
          <a:graphicData uri="http://schemas.openxmlformats.org/drawingml/2006/table">
            <a:tbl>
              <a:tblPr firstRow="1" bandRow="1">
                <a:tableStyleId>{F5AB1C69-6EDB-4FF4-983F-18BD219EF322}</a:tableStyleId>
              </a:tblPr>
              <a:tblGrid>
                <a:gridCol w="752231">
                  <a:extLst>
                    <a:ext uri="{9D8B030D-6E8A-4147-A177-3AD203B41FA5}">
                      <a16:colId xmlns:a16="http://schemas.microsoft.com/office/drawing/2014/main" val="665577041"/>
                    </a:ext>
                  </a:extLst>
                </a:gridCol>
                <a:gridCol w="551636">
                  <a:extLst>
                    <a:ext uri="{9D8B030D-6E8A-4147-A177-3AD203B41FA5}">
                      <a16:colId xmlns:a16="http://schemas.microsoft.com/office/drawing/2014/main" val="2194355184"/>
                    </a:ext>
                  </a:extLst>
                </a:gridCol>
                <a:gridCol w="651933">
                  <a:extLst>
                    <a:ext uri="{9D8B030D-6E8A-4147-A177-3AD203B41FA5}">
                      <a16:colId xmlns:a16="http://schemas.microsoft.com/office/drawing/2014/main" val="2988381930"/>
                    </a:ext>
                  </a:extLst>
                </a:gridCol>
                <a:gridCol w="651933">
                  <a:extLst>
                    <a:ext uri="{9D8B030D-6E8A-4147-A177-3AD203B41FA5}">
                      <a16:colId xmlns:a16="http://schemas.microsoft.com/office/drawing/2014/main" val="2060592978"/>
                    </a:ext>
                  </a:extLst>
                </a:gridCol>
                <a:gridCol w="651933">
                  <a:extLst>
                    <a:ext uri="{9D8B030D-6E8A-4147-A177-3AD203B41FA5}">
                      <a16:colId xmlns:a16="http://schemas.microsoft.com/office/drawing/2014/main" val="4421049"/>
                    </a:ext>
                  </a:extLst>
                </a:gridCol>
                <a:gridCol w="651933">
                  <a:extLst>
                    <a:ext uri="{9D8B030D-6E8A-4147-A177-3AD203B41FA5}">
                      <a16:colId xmlns:a16="http://schemas.microsoft.com/office/drawing/2014/main" val="3740280434"/>
                    </a:ext>
                  </a:extLst>
                </a:gridCol>
                <a:gridCol w="651933">
                  <a:extLst>
                    <a:ext uri="{9D8B030D-6E8A-4147-A177-3AD203B41FA5}">
                      <a16:colId xmlns:a16="http://schemas.microsoft.com/office/drawing/2014/main" val="285293231"/>
                    </a:ext>
                  </a:extLst>
                </a:gridCol>
                <a:gridCol w="651933">
                  <a:extLst>
                    <a:ext uri="{9D8B030D-6E8A-4147-A177-3AD203B41FA5}">
                      <a16:colId xmlns:a16="http://schemas.microsoft.com/office/drawing/2014/main" val="473762168"/>
                    </a:ext>
                  </a:extLst>
                </a:gridCol>
                <a:gridCol w="651933">
                  <a:extLst>
                    <a:ext uri="{9D8B030D-6E8A-4147-A177-3AD203B41FA5}">
                      <a16:colId xmlns:a16="http://schemas.microsoft.com/office/drawing/2014/main" val="371751147"/>
                    </a:ext>
                  </a:extLst>
                </a:gridCol>
              </a:tblGrid>
              <a:tr h="294640">
                <a:tc>
                  <a:txBody>
                    <a:bodyPr/>
                    <a:lstStyle/>
                    <a:p>
                      <a:endParaRPr lang="en-US" sz="1100" dirty="0"/>
                    </a:p>
                  </a:txBody>
                  <a:tcPr/>
                </a:tc>
                <a:tc>
                  <a:txBody>
                    <a:bodyPr/>
                    <a:lstStyle/>
                    <a:p>
                      <a:pPr marL="31750" algn="ctr">
                        <a:lnSpc>
                          <a:spcPts val="1300"/>
                        </a:lnSpc>
                      </a:pPr>
                      <a:r>
                        <a:rPr lang="en-US" sz="1100" b="1" spc="-25" noProof="0" dirty="0">
                          <a:solidFill>
                            <a:srgbClr val="FFFFFF"/>
                          </a:solidFill>
                        </a:rPr>
                        <a:t>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a:solidFill>
                            <a:srgbClr val="FFFFFF"/>
                          </a:solidFill>
                        </a:rPr>
                        <a:t>mean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err="1">
                          <a:solidFill>
                            <a:srgbClr val="FFFFFF"/>
                          </a:solidFill>
                        </a:rPr>
                        <a:t>sd</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a:solidFill>
                            <a:srgbClr val="FFFFFF"/>
                          </a:solidFill>
                        </a:rPr>
                        <a:t>min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a:solidFill>
                            <a:srgbClr val="FFFFFF"/>
                          </a:solidFill>
                        </a:rPr>
                        <a:t>Q1</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noProof="0" dirty="0"/>
                        <a:t>median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noProof="0" dirty="0"/>
                        <a:t>Q3</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noProof="0" dirty="0"/>
                        <a:t>max</a:t>
                      </a:r>
                      <a:endParaRPr lang="en-US" sz="1100" noProof="0" dirty="0">
                        <a:latin typeface="Times New Roman"/>
                        <a:cs typeface="Times New Roman"/>
                      </a:endParaRPr>
                    </a:p>
                  </a:txBody>
                  <a:tcPr marL="0" marR="0" marT="0" marB="0" anchor="ctr"/>
                </a:tc>
                <a:extLst>
                  <a:ext uri="{0D108BD9-81ED-4DB2-BD59-A6C34878D82A}">
                    <a16:rowId xmlns:a16="http://schemas.microsoft.com/office/drawing/2014/main" val="547397905"/>
                  </a:ext>
                </a:extLst>
              </a:tr>
              <a:tr h="294640">
                <a:tc>
                  <a:txBody>
                    <a:bodyPr/>
                    <a:lstStyle/>
                    <a:p>
                      <a:r>
                        <a:rPr lang="en-US" sz="1100" b="1" dirty="0"/>
                        <a:t>Water </a:t>
                      </a:r>
                    </a:p>
                    <a:p>
                      <a:r>
                        <a:rPr lang="en-US" sz="1100" b="1" dirty="0"/>
                        <a:t>(m3/ton)</a:t>
                      </a:r>
                    </a:p>
                  </a:txBody>
                  <a:tcPr/>
                </a:tc>
                <a:tc>
                  <a:txBody>
                    <a:bodyPr/>
                    <a:lstStyle/>
                    <a:p>
                      <a:pPr algn="r"/>
                      <a:r>
                        <a:rPr lang="en-US" sz="1100" dirty="0"/>
                        <a:t>298</a:t>
                      </a:r>
                    </a:p>
                  </a:txBody>
                  <a:tcPr/>
                </a:tc>
                <a:tc>
                  <a:txBody>
                    <a:bodyPr/>
                    <a:lstStyle/>
                    <a:p>
                      <a:pPr algn="r"/>
                      <a:r>
                        <a:rPr lang="en-US" sz="1100" dirty="0"/>
                        <a:t>1785.4</a:t>
                      </a:r>
                    </a:p>
                  </a:txBody>
                  <a:tcPr/>
                </a:tc>
                <a:tc>
                  <a:txBody>
                    <a:bodyPr/>
                    <a:lstStyle/>
                    <a:p>
                      <a:pPr algn="r"/>
                      <a:r>
                        <a:rPr lang="en-US" sz="1100" dirty="0"/>
                        <a:t>909.3</a:t>
                      </a:r>
                    </a:p>
                  </a:txBody>
                  <a:tcPr/>
                </a:tc>
                <a:tc>
                  <a:txBody>
                    <a:bodyPr/>
                    <a:lstStyle/>
                    <a:p>
                      <a:pPr algn="r"/>
                      <a:r>
                        <a:rPr lang="en-US" sz="1100" dirty="0"/>
                        <a:t>362.3</a:t>
                      </a:r>
                    </a:p>
                  </a:txBody>
                  <a:tcPr/>
                </a:tc>
                <a:tc>
                  <a:txBody>
                    <a:bodyPr/>
                    <a:lstStyle/>
                    <a:p>
                      <a:pPr algn="r"/>
                      <a:r>
                        <a:rPr lang="en-US" sz="1100" dirty="0"/>
                        <a:t>1176.4</a:t>
                      </a:r>
                    </a:p>
                  </a:txBody>
                  <a:tcPr/>
                </a:tc>
                <a:tc>
                  <a:txBody>
                    <a:bodyPr/>
                    <a:lstStyle/>
                    <a:p>
                      <a:pPr algn="r"/>
                      <a:r>
                        <a:rPr lang="en-US" sz="1100" dirty="0"/>
                        <a:t>1533.5</a:t>
                      </a:r>
                    </a:p>
                  </a:txBody>
                  <a:tcPr/>
                </a:tc>
                <a:tc>
                  <a:txBody>
                    <a:bodyPr/>
                    <a:lstStyle/>
                    <a:p>
                      <a:pPr algn="r"/>
                      <a:r>
                        <a:rPr lang="en-US" sz="1100" dirty="0"/>
                        <a:t>2221.6</a:t>
                      </a:r>
                    </a:p>
                  </a:txBody>
                  <a:tcPr/>
                </a:tc>
                <a:tc>
                  <a:txBody>
                    <a:bodyPr/>
                    <a:lstStyle/>
                    <a:p>
                      <a:pPr algn="r"/>
                      <a:r>
                        <a:rPr lang="en-US" sz="1100" dirty="0"/>
                        <a:t>6548.3</a:t>
                      </a:r>
                    </a:p>
                  </a:txBody>
                  <a:tcPr/>
                </a:tc>
                <a:extLst>
                  <a:ext uri="{0D108BD9-81ED-4DB2-BD59-A6C34878D82A}">
                    <a16:rowId xmlns:a16="http://schemas.microsoft.com/office/drawing/2014/main" val="798417113"/>
                  </a:ext>
                </a:extLst>
              </a:tr>
              <a:tr h="294640">
                <a:tc>
                  <a:txBody>
                    <a:bodyPr/>
                    <a:lstStyle/>
                    <a:p>
                      <a:r>
                        <a:rPr lang="en-US" sz="1100" b="1" dirty="0"/>
                        <a:t>CO2</a:t>
                      </a:r>
                    </a:p>
                    <a:p>
                      <a:r>
                        <a:rPr lang="en-US" sz="1100" b="1" dirty="0"/>
                        <a:t>(CO2-eq)</a:t>
                      </a:r>
                    </a:p>
                  </a:txBody>
                  <a:tcPr/>
                </a:tc>
                <a:tc>
                  <a:txBody>
                    <a:bodyPr/>
                    <a:lstStyle/>
                    <a:p>
                      <a:pPr algn="r"/>
                      <a:r>
                        <a:rPr lang="en-US" sz="1100" dirty="0"/>
                        <a:t>298</a:t>
                      </a:r>
                    </a:p>
                  </a:txBody>
                  <a:tcPr/>
                </a:tc>
                <a:tc>
                  <a:txBody>
                    <a:bodyPr/>
                    <a:lstStyle/>
                    <a:p>
                      <a:pPr algn="r"/>
                      <a:r>
                        <a:rPr lang="en-US" sz="1100" dirty="0"/>
                        <a:t>1.9</a:t>
                      </a:r>
                    </a:p>
                  </a:txBody>
                  <a:tcPr/>
                </a:tc>
                <a:tc>
                  <a:txBody>
                    <a:bodyPr/>
                    <a:lstStyle/>
                    <a:p>
                      <a:pPr algn="r"/>
                      <a:r>
                        <a:rPr lang="en-US" sz="1100" dirty="0"/>
                        <a:t>1.8</a:t>
                      </a:r>
                    </a:p>
                  </a:txBody>
                  <a:tcPr/>
                </a:tc>
                <a:tc>
                  <a:txBody>
                    <a:bodyPr/>
                    <a:lstStyle/>
                    <a:p>
                      <a:pPr algn="r"/>
                      <a:r>
                        <a:rPr lang="en-US" sz="1100" dirty="0"/>
                        <a:t>0.01</a:t>
                      </a:r>
                    </a:p>
                  </a:txBody>
                  <a:tcPr/>
                </a:tc>
                <a:tc>
                  <a:txBody>
                    <a:bodyPr/>
                    <a:lstStyle/>
                    <a:p>
                      <a:pPr algn="r"/>
                      <a:r>
                        <a:rPr lang="en-US" sz="1100" dirty="0"/>
                        <a:t>0.8</a:t>
                      </a:r>
                    </a:p>
                  </a:txBody>
                  <a:tcPr/>
                </a:tc>
                <a:tc>
                  <a:txBody>
                    <a:bodyPr/>
                    <a:lstStyle/>
                    <a:p>
                      <a:pPr algn="r"/>
                      <a:r>
                        <a:rPr lang="en-US" sz="1100" dirty="0"/>
                        <a:t>1.3</a:t>
                      </a:r>
                    </a:p>
                  </a:txBody>
                  <a:tcPr/>
                </a:tc>
                <a:tc>
                  <a:txBody>
                    <a:bodyPr/>
                    <a:lstStyle/>
                    <a:p>
                      <a:pPr algn="r"/>
                      <a:r>
                        <a:rPr lang="en-US" sz="1100" dirty="0"/>
                        <a:t>2.7</a:t>
                      </a:r>
                    </a:p>
                  </a:txBody>
                  <a:tcPr/>
                </a:tc>
                <a:tc>
                  <a:txBody>
                    <a:bodyPr/>
                    <a:lstStyle/>
                    <a:p>
                      <a:pPr algn="r"/>
                      <a:r>
                        <a:rPr lang="en-US" sz="1100" dirty="0"/>
                        <a:t>10.5</a:t>
                      </a:r>
                    </a:p>
                  </a:txBody>
                  <a:tcPr/>
                </a:tc>
                <a:extLst>
                  <a:ext uri="{0D108BD9-81ED-4DB2-BD59-A6C34878D82A}">
                    <a16:rowId xmlns:a16="http://schemas.microsoft.com/office/drawing/2014/main" val="977464865"/>
                  </a:ext>
                </a:extLst>
              </a:tr>
            </a:tbl>
          </a:graphicData>
        </a:graphic>
      </p:graphicFrame>
      <p:graphicFrame>
        <p:nvGraphicFramePr>
          <p:cNvPr id="30" name="Tabela 29">
            <a:extLst>
              <a:ext uri="{FF2B5EF4-FFF2-40B4-BE49-F238E27FC236}">
                <a16:creationId xmlns:a16="http://schemas.microsoft.com/office/drawing/2014/main" id="{89E14483-72F7-7DC1-A81D-C97366171AD2}"/>
              </a:ext>
            </a:extLst>
          </p:cNvPr>
          <p:cNvGraphicFramePr>
            <a:graphicFrameLocks noGrp="1"/>
          </p:cNvGraphicFramePr>
          <p:nvPr>
            <p:extLst>
              <p:ext uri="{D42A27DB-BD31-4B8C-83A1-F6EECF244321}">
                <p14:modId xmlns:p14="http://schemas.microsoft.com/office/powerpoint/2010/main" val="3625158793"/>
              </p:ext>
            </p:extLst>
          </p:nvPr>
        </p:nvGraphicFramePr>
        <p:xfrm>
          <a:off x="603250" y="13023850"/>
          <a:ext cx="5791203" cy="1996440"/>
        </p:xfrm>
        <a:graphic>
          <a:graphicData uri="http://schemas.openxmlformats.org/drawingml/2006/table">
            <a:tbl>
              <a:tblPr firstRow="1" bandRow="1">
                <a:tableStyleId>{F5AB1C69-6EDB-4FF4-983F-18BD219EF322}</a:tableStyleId>
              </a:tblPr>
              <a:tblGrid>
                <a:gridCol w="816708">
                  <a:extLst>
                    <a:ext uri="{9D8B030D-6E8A-4147-A177-3AD203B41FA5}">
                      <a16:colId xmlns:a16="http://schemas.microsoft.com/office/drawing/2014/main" val="665577041"/>
                    </a:ext>
                  </a:extLst>
                </a:gridCol>
                <a:gridCol w="470226">
                  <a:extLst>
                    <a:ext uri="{9D8B030D-6E8A-4147-A177-3AD203B41FA5}">
                      <a16:colId xmlns:a16="http://schemas.microsoft.com/office/drawing/2014/main" val="2194355184"/>
                    </a:ext>
                  </a:extLst>
                </a:gridCol>
                <a:gridCol w="643467">
                  <a:extLst>
                    <a:ext uri="{9D8B030D-6E8A-4147-A177-3AD203B41FA5}">
                      <a16:colId xmlns:a16="http://schemas.microsoft.com/office/drawing/2014/main" val="2988381930"/>
                    </a:ext>
                  </a:extLst>
                </a:gridCol>
                <a:gridCol w="643467">
                  <a:extLst>
                    <a:ext uri="{9D8B030D-6E8A-4147-A177-3AD203B41FA5}">
                      <a16:colId xmlns:a16="http://schemas.microsoft.com/office/drawing/2014/main" val="2060592978"/>
                    </a:ext>
                  </a:extLst>
                </a:gridCol>
                <a:gridCol w="643467">
                  <a:extLst>
                    <a:ext uri="{9D8B030D-6E8A-4147-A177-3AD203B41FA5}">
                      <a16:colId xmlns:a16="http://schemas.microsoft.com/office/drawing/2014/main" val="4421049"/>
                    </a:ext>
                  </a:extLst>
                </a:gridCol>
                <a:gridCol w="643467">
                  <a:extLst>
                    <a:ext uri="{9D8B030D-6E8A-4147-A177-3AD203B41FA5}">
                      <a16:colId xmlns:a16="http://schemas.microsoft.com/office/drawing/2014/main" val="3740280434"/>
                    </a:ext>
                  </a:extLst>
                </a:gridCol>
                <a:gridCol w="643467">
                  <a:extLst>
                    <a:ext uri="{9D8B030D-6E8A-4147-A177-3AD203B41FA5}">
                      <a16:colId xmlns:a16="http://schemas.microsoft.com/office/drawing/2014/main" val="285293231"/>
                    </a:ext>
                  </a:extLst>
                </a:gridCol>
                <a:gridCol w="643467">
                  <a:extLst>
                    <a:ext uri="{9D8B030D-6E8A-4147-A177-3AD203B41FA5}">
                      <a16:colId xmlns:a16="http://schemas.microsoft.com/office/drawing/2014/main" val="473762168"/>
                    </a:ext>
                  </a:extLst>
                </a:gridCol>
                <a:gridCol w="643467">
                  <a:extLst>
                    <a:ext uri="{9D8B030D-6E8A-4147-A177-3AD203B41FA5}">
                      <a16:colId xmlns:a16="http://schemas.microsoft.com/office/drawing/2014/main" val="371751147"/>
                    </a:ext>
                  </a:extLst>
                </a:gridCol>
              </a:tblGrid>
              <a:tr h="294640">
                <a:tc>
                  <a:txBody>
                    <a:bodyPr/>
                    <a:lstStyle/>
                    <a:p>
                      <a:endParaRPr lang="en-US" sz="1100" dirty="0"/>
                    </a:p>
                  </a:txBody>
                  <a:tcPr/>
                </a:tc>
                <a:tc>
                  <a:txBody>
                    <a:bodyPr/>
                    <a:lstStyle/>
                    <a:p>
                      <a:pPr marL="31750" algn="ctr">
                        <a:lnSpc>
                          <a:spcPts val="1300"/>
                        </a:lnSpc>
                      </a:pPr>
                      <a:r>
                        <a:rPr lang="en-US" sz="1100" b="1" spc="-25" noProof="0" dirty="0">
                          <a:solidFill>
                            <a:srgbClr val="FFFFFF"/>
                          </a:solidFill>
                        </a:rPr>
                        <a:t>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a:solidFill>
                            <a:srgbClr val="FFFFFF"/>
                          </a:solidFill>
                        </a:rPr>
                        <a:t>mean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err="1">
                          <a:solidFill>
                            <a:srgbClr val="FFFFFF"/>
                          </a:solidFill>
                        </a:rPr>
                        <a:t>sd</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a:solidFill>
                            <a:srgbClr val="FFFFFF"/>
                          </a:solidFill>
                        </a:rPr>
                        <a:t>min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b="1" spc="-25" noProof="0" dirty="0">
                          <a:solidFill>
                            <a:srgbClr val="FFFFFF"/>
                          </a:solidFill>
                        </a:rPr>
                        <a:t>Q1</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noProof="0" dirty="0"/>
                        <a:t>median</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noProof="0" dirty="0"/>
                        <a:t>Q3</a:t>
                      </a:r>
                      <a:endParaRPr lang="en-US" sz="1100" noProof="0" dirty="0">
                        <a:latin typeface="Times New Roman"/>
                        <a:cs typeface="Times New Roman"/>
                      </a:endParaRPr>
                    </a:p>
                  </a:txBody>
                  <a:tcPr marL="0" marR="0" marT="0" marB="0" anchor="ctr"/>
                </a:tc>
                <a:tc>
                  <a:txBody>
                    <a:bodyPr/>
                    <a:lstStyle/>
                    <a:p>
                      <a:pPr marL="31750" algn="ctr">
                        <a:lnSpc>
                          <a:spcPts val="1300"/>
                        </a:lnSpc>
                      </a:pPr>
                      <a:r>
                        <a:rPr lang="en-US" sz="1100" noProof="0" dirty="0"/>
                        <a:t>max</a:t>
                      </a:r>
                      <a:endParaRPr lang="en-US" sz="1100" noProof="0" dirty="0">
                        <a:latin typeface="Times New Roman"/>
                        <a:cs typeface="Times New Roman"/>
                      </a:endParaRPr>
                    </a:p>
                  </a:txBody>
                  <a:tcPr marL="0" marR="0" marT="0" marB="0" anchor="ctr"/>
                </a:tc>
                <a:extLst>
                  <a:ext uri="{0D108BD9-81ED-4DB2-BD59-A6C34878D82A}">
                    <a16:rowId xmlns:a16="http://schemas.microsoft.com/office/drawing/2014/main" val="547397905"/>
                  </a:ext>
                </a:extLst>
              </a:tr>
              <a:tr h="294640">
                <a:tc>
                  <a:txBody>
                    <a:bodyPr/>
                    <a:lstStyle/>
                    <a:p>
                      <a:r>
                        <a:rPr lang="en-US" sz="1100" b="1" dirty="0"/>
                        <a:t>Water</a:t>
                      </a:r>
                    </a:p>
                    <a:p>
                      <a:r>
                        <a:rPr lang="en-US" sz="1100" b="1" dirty="0"/>
                        <a:t>(m3/ton)</a:t>
                      </a:r>
                    </a:p>
                  </a:txBody>
                  <a:tcPr/>
                </a:tc>
                <a:tc>
                  <a:txBody>
                    <a:bodyPr/>
                    <a:lstStyle/>
                    <a:p>
                      <a:pPr algn="r"/>
                      <a:r>
                        <a:rPr lang="en-US" sz="1100" dirty="0"/>
                        <a:t>298</a:t>
                      </a:r>
                    </a:p>
                  </a:txBody>
                  <a:tcPr/>
                </a:tc>
                <a:tc>
                  <a:txBody>
                    <a:bodyPr/>
                    <a:lstStyle/>
                    <a:p>
                      <a:pPr algn="r"/>
                      <a:r>
                        <a:rPr lang="en-US" sz="1100" dirty="0"/>
                        <a:t>1785.4</a:t>
                      </a:r>
                    </a:p>
                  </a:txBody>
                  <a:tcPr/>
                </a:tc>
                <a:tc>
                  <a:txBody>
                    <a:bodyPr/>
                    <a:lstStyle/>
                    <a:p>
                      <a:pPr algn="r"/>
                      <a:r>
                        <a:rPr lang="en-US" sz="1100" dirty="0"/>
                        <a:t>909.3</a:t>
                      </a:r>
                    </a:p>
                  </a:txBody>
                  <a:tcPr/>
                </a:tc>
                <a:tc>
                  <a:txBody>
                    <a:bodyPr/>
                    <a:lstStyle/>
                    <a:p>
                      <a:pPr algn="r"/>
                      <a:r>
                        <a:rPr lang="en-US" sz="1100" dirty="0"/>
                        <a:t>362.3</a:t>
                      </a:r>
                    </a:p>
                  </a:txBody>
                  <a:tcPr/>
                </a:tc>
                <a:tc>
                  <a:txBody>
                    <a:bodyPr/>
                    <a:lstStyle/>
                    <a:p>
                      <a:pPr algn="r"/>
                      <a:r>
                        <a:rPr lang="en-US" sz="1100" dirty="0"/>
                        <a:t>1176.4</a:t>
                      </a:r>
                    </a:p>
                  </a:txBody>
                  <a:tcPr/>
                </a:tc>
                <a:tc>
                  <a:txBody>
                    <a:bodyPr/>
                    <a:lstStyle/>
                    <a:p>
                      <a:pPr algn="r"/>
                      <a:r>
                        <a:rPr lang="en-US" sz="1100" dirty="0"/>
                        <a:t>1533.5</a:t>
                      </a:r>
                    </a:p>
                  </a:txBody>
                  <a:tcPr/>
                </a:tc>
                <a:tc>
                  <a:txBody>
                    <a:bodyPr/>
                    <a:lstStyle/>
                    <a:p>
                      <a:pPr algn="r"/>
                      <a:r>
                        <a:rPr lang="en-US" sz="1100" dirty="0"/>
                        <a:t>2221.6</a:t>
                      </a:r>
                    </a:p>
                  </a:txBody>
                  <a:tcPr/>
                </a:tc>
                <a:tc>
                  <a:txBody>
                    <a:bodyPr/>
                    <a:lstStyle/>
                    <a:p>
                      <a:pPr algn="r"/>
                      <a:r>
                        <a:rPr lang="en-US" sz="1100" dirty="0"/>
                        <a:t>6548.3</a:t>
                      </a:r>
                    </a:p>
                  </a:txBody>
                  <a:tcPr/>
                </a:tc>
                <a:extLst>
                  <a:ext uri="{0D108BD9-81ED-4DB2-BD59-A6C34878D82A}">
                    <a16:rowId xmlns:a16="http://schemas.microsoft.com/office/drawing/2014/main" val="798417113"/>
                  </a:ext>
                </a:extLst>
              </a:tr>
              <a:tr h="213360">
                <a:tc>
                  <a:txBody>
                    <a:bodyPr/>
                    <a:lstStyle/>
                    <a:p>
                      <a:r>
                        <a:rPr lang="en-US" sz="1100" b="0" dirty="0"/>
                        <a:t>Croatia</a:t>
                      </a:r>
                    </a:p>
                  </a:txBody>
                  <a:tcPr/>
                </a:tc>
                <a:tc>
                  <a:txBody>
                    <a:bodyPr/>
                    <a:lstStyle/>
                    <a:p>
                      <a:pPr algn="r"/>
                      <a:r>
                        <a:rPr lang="pt-PT" sz="1100" dirty="0"/>
                        <a:t>100</a:t>
                      </a:r>
                      <a:endParaRPr lang="en-US" sz="1100" dirty="0"/>
                    </a:p>
                  </a:txBody>
                  <a:tcPr/>
                </a:tc>
                <a:tc>
                  <a:txBody>
                    <a:bodyPr/>
                    <a:lstStyle/>
                    <a:p>
                      <a:pPr algn="r"/>
                      <a:r>
                        <a:rPr lang="pt-PT" sz="1100" dirty="0"/>
                        <a:t>1592.9</a:t>
                      </a:r>
                      <a:endParaRPr lang="en-US" sz="1100" dirty="0"/>
                    </a:p>
                  </a:txBody>
                  <a:tcPr/>
                </a:tc>
                <a:tc>
                  <a:txBody>
                    <a:bodyPr/>
                    <a:lstStyle/>
                    <a:p>
                      <a:pPr algn="r"/>
                      <a:r>
                        <a:rPr lang="pt-PT" sz="1100" dirty="0"/>
                        <a:t>711.2</a:t>
                      </a:r>
                      <a:endParaRPr lang="en-US" sz="1100" dirty="0"/>
                    </a:p>
                  </a:txBody>
                  <a:tcPr/>
                </a:tc>
                <a:tc>
                  <a:txBody>
                    <a:bodyPr/>
                    <a:lstStyle/>
                    <a:p>
                      <a:pPr algn="r"/>
                      <a:r>
                        <a:rPr lang="pt-PT" sz="1100" dirty="0"/>
                        <a:t>362.3</a:t>
                      </a:r>
                      <a:endParaRPr lang="en-US" sz="1100" dirty="0"/>
                    </a:p>
                  </a:txBody>
                  <a:tcPr/>
                </a:tc>
                <a:tc>
                  <a:txBody>
                    <a:bodyPr/>
                    <a:lstStyle/>
                    <a:p>
                      <a:pPr algn="r"/>
                      <a:r>
                        <a:rPr lang="pt-PT" sz="1100" dirty="0"/>
                        <a:t>1174.5</a:t>
                      </a:r>
                      <a:endParaRPr lang="en-US" sz="1100" dirty="0"/>
                    </a:p>
                  </a:txBody>
                  <a:tcPr/>
                </a:tc>
                <a:tc>
                  <a:txBody>
                    <a:bodyPr/>
                    <a:lstStyle/>
                    <a:p>
                      <a:pPr algn="r"/>
                      <a:r>
                        <a:rPr lang="pt-PT" sz="1100" dirty="0"/>
                        <a:t>1411.6</a:t>
                      </a:r>
                      <a:endParaRPr lang="en-US" sz="1100" dirty="0"/>
                    </a:p>
                  </a:txBody>
                  <a:tcPr/>
                </a:tc>
                <a:tc>
                  <a:txBody>
                    <a:bodyPr/>
                    <a:lstStyle/>
                    <a:p>
                      <a:pPr algn="r"/>
                      <a:r>
                        <a:rPr lang="pt-PT" sz="1100" dirty="0"/>
                        <a:t>1978.8</a:t>
                      </a:r>
                      <a:endParaRPr lang="en-US" sz="1100" dirty="0"/>
                    </a:p>
                  </a:txBody>
                  <a:tcPr/>
                </a:tc>
                <a:tc>
                  <a:txBody>
                    <a:bodyPr/>
                    <a:lstStyle/>
                    <a:p>
                      <a:pPr algn="r"/>
                      <a:r>
                        <a:rPr lang="pt-PT" sz="1100" dirty="0"/>
                        <a:t>3549.1</a:t>
                      </a:r>
                      <a:endParaRPr lang="en-US" sz="1100" dirty="0"/>
                    </a:p>
                  </a:txBody>
                  <a:tcPr/>
                </a:tc>
                <a:extLst>
                  <a:ext uri="{0D108BD9-81ED-4DB2-BD59-A6C34878D82A}">
                    <a16:rowId xmlns:a16="http://schemas.microsoft.com/office/drawing/2014/main" val="886878609"/>
                  </a:ext>
                </a:extLst>
              </a:tr>
              <a:tr h="294640">
                <a:tc>
                  <a:txBody>
                    <a:bodyPr/>
                    <a:lstStyle/>
                    <a:p>
                      <a:r>
                        <a:rPr lang="en-US" sz="1100" b="0" dirty="0"/>
                        <a:t>Portugal</a:t>
                      </a:r>
                    </a:p>
                  </a:txBody>
                  <a:tcPr/>
                </a:tc>
                <a:tc>
                  <a:txBody>
                    <a:bodyPr/>
                    <a:lstStyle/>
                    <a:p>
                      <a:pPr algn="r"/>
                      <a:r>
                        <a:rPr lang="pt-PT" sz="1100" dirty="0"/>
                        <a:t>98</a:t>
                      </a:r>
                      <a:endParaRPr lang="en-US" sz="1100" dirty="0"/>
                    </a:p>
                  </a:txBody>
                  <a:tcPr/>
                </a:tc>
                <a:tc>
                  <a:txBody>
                    <a:bodyPr/>
                    <a:lstStyle/>
                    <a:p>
                      <a:pPr algn="r"/>
                      <a:r>
                        <a:rPr lang="pt-PT" sz="1100" dirty="0"/>
                        <a:t>1485.5</a:t>
                      </a:r>
                      <a:endParaRPr lang="en-US" sz="1100" dirty="0"/>
                    </a:p>
                  </a:txBody>
                  <a:tcPr/>
                </a:tc>
                <a:tc>
                  <a:txBody>
                    <a:bodyPr/>
                    <a:lstStyle/>
                    <a:p>
                      <a:pPr algn="r"/>
                      <a:r>
                        <a:rPr lang="pt-PT" sz="1100" dirty="0"/>
                        <a:t>767.3</a:t>
                      </a:r>
                      <a:endParaRPr lang="en-US" sz="1100" dirty="0"/>
                    </a:p>
                  </a:txBody>
                  <a:tcPr/>
                </a:tc>
                <a:tc>
                  <a:txBody>
                    <a:bodyPr/>
                    <a:lstStyle/>
                    <a:p>
                      <a:pPr algn="r"/>
                      <a:r>
                        <a:rPr lang="pt-PT" sz="1100" dirty="0"/>
                        <a:t>550.5</a:t>
                      </a:r>
                      <a:endParaRPr lang="en-US" sz="1100" dirty="0"/>
                    </a:p>
                  </a:txBody>
                  <a:tcPr/>
                </a:tc>
                <a:tc>
                  <a:txBody>
                    <a:bodyPr/>
                    <a:lstStyle/>
                    <a:p>
                      <a:pPr algn="r"/>
                      <a:r>
                        <a:rPr lang="pt-PT" sz="1100" dirty="0"/>
                        <a:t>1017.9</a:t>
                      </a:r>
                      <a:endParaRPr lang="en-US" sz="1100" dirty="0"/>
                    </a:p>
                  </a:txBody>
                  <a:tcPr/>
                </a:tc>
                <a:tc>
                  <a:txBody>
                    <a:bodyPr/>
                    <a:lstStyle/>
                    <a:p>
                      <a:pPr algn="r"/>
                      <a:r>
                        <a:rPr lang="pt-PT" sz="1100" dirty="0"/>
                        <a:t>1233.9</a:t>
                      </a:r>
                      <a:endParaRPr lang="en-US" sz="1100" dirty="0"/>
                    </a:p>
                  </a:txBody>
                  <a:tcPr/>
                </a:tc>
                <a:tc>
                  <a:txBody>
                    <a:bodyPr/>
                    <a:lstStyle/>
                    <a:p>
                      <a:pPr algn="r"/>
                      <a:r>
                        <a:rPr lang="pt-PT" sz="1100" dirty="0"/>
                        <a:t>1594.5</a:t>
                      </a:r>
                      <a:endParaRPr lang="en-US" sz="1100" dirty="0"/>
                    </a:p>
                  </a:txBody>
                  <a:tcPr/>
                </a:tc>
                <a:tc>
                  <a:txBody>
                    <a:bodyPr/>
                    <a:lstStyle/>
                    <a:p>
                      <a:pPr algn="r"/>
                      <a:r>
                        <a:rPr lang="pt-PT" sz="1100" dirty="0"/>
                        <a:t>4467.3</a:t>
                      </a:r>
                      <a:endParaRPr lang="en-US" sz="1100" dirty="0"/>
                    </a:p>
                  </a:txBody>
                  <a:tcPr/>
                </a:tc>
                <a:extLst>
                  <a:ext uri="{0D108BD9-81ED-4DB2-BD59-A6C34878D82A}">
                    <a16:rowId xmlns:a16="http://schemas.microsoft.com/office/drawing/2014/main" val="1943568814"/>
                  </a:ext>
                </a:extLst>
              </a:tr>
              <a:tr h="294640">
                <a:tc>
                  <a:txBody>
                    <a:bodyPr/>
                    <a:lstStyle/>
                    <a:p>
                      <a:r>
                        <a:rPr lang="en-US" sz="1100" b="0" dirty="0"/>
                        <a:t>Turkey</a:t>
                      </a:r>
                    </a:p>
                  </a:txBody>
                  <a:tcPr/>
                </a:tc>
                <a:tc>
                  <a:txBody>
                    <a:bodyPr/>
                    <a:lstStyle/>
                    <a:p>
                      <a:pPr algn="r"/>
                      <a:r>
                        <a:rPr lang="en-US" sz="1100" dirty="0"/>
                        <a:t>100</a:t>
                      </a:r>
                    </a:p>
                  </a:txBody>
                  <a:tcPr/>
                </a:tc>
                <a:tc>
                  <a:txBody>
                    <a:bodyPr/>
                    <a:lstStyle/>
                    <a:p>
                      <a:pPr algn="r"/>
                      <a:r>
                        <a:rPr lang="pt-PT" sz="1100" dirty="0"/>
                        <a:t>2271.9</a:t>
                      </a:r>
                      <a:endParaRPr lang="en-US" sz="1100" dirty="0"/>
                    </a:p>
                  </a:txBody>
                  <a:tcPr/>
                </a:tc>
                <a:tc>
                  <a:txBody>
                    <a:bodyPr/>
                    <a:lstStyle/>
                    <a:p>
                      <a:pPr algn="r"/>
                      <a:r>
                        <a:rPr lang="pt-PT" sz="1100" dirty="0"/>
                        <a:t>1016.1</a:t>
                      </a:r>
                      <a:endParaRPr lang="en-US" sz="1100" dirty="0"/>
                    </a:p>
                  </a:txBody>
                  <a:tcPr/>
                </a:tc>
                <a:tc>
                  <a:txBody>
                    <a:bodyPr/>
                    <a:lstStyle/>
                    <a:p>
                      <a:pPr algn="r"/>
                      <a:r>
                        <a:rPr lang="pt-PT" sz="1100" dirty="0"/>
                        <a:t>856.7</a:t>
                      </a:r>
                      <a:endParaRPr lang="en-US" sz="1100" dirty="0"/>
                    </a:p>
                  </a:txBody>
                  <a:tcPr/>
                </a:tc>
                <a:tc>
                  <a:txBody>
                    <a:bodyPr/>
                    <a:lstStyle/>
                    <a:p>
                      <a:pPr algn="r"/>
                      <a:r>
                        <a:rPr lang="pt-PT" sz="1100" dirty="0"/>
                        <a:t>1575.8</a:t>
                      </a:r>
                      <a:endParaRPr lang="en-US" sz="1100" dirty="0"/>
                    </a:p>
                  </a:txBody>
                  <a:tcPr/>
                </a:tc>
                <a:tc>
                  <a:txBody>
                    <a:bodyPr/>
                    <a:lstStyle/>
                    <a:p>
                      <a:pPr algn="r"/>
                      <a:r>
                        <a:rPr lang="pt-PT" sz="1100" dirty="0"/>
                        <a:t>1999.4</a:t>
                      </a:r>
                      <a:endParaRPr lang="en-US" sz="1100" dirty="0"/>
                    </a:p>
                  </a:txBody>
                  <a:tcPr/>
                </a:tc>
                <a:tc>
                  <a:txBody>
                    <a:bodyPr/>
                    <a:lstStyle/>
                    <a:p>
                      <a:pPr algn="r"/>
                      <a:r>
                        <a:rPr lang="pt-PT" sz="1100" dirty="0"/>
                        <a:t>2784.7</a:t>
                      </a:r>
                      <a:endParaRPr lang="en-US" sz="1100" dirty="0"/>
                    </a:p>
                  </a:txBody>
                  <a:tcPr/>
                </a:tc>
                <a:tc>
                  <a:txBody>
                    <a:bodyPr/>
                    <a:lstStyle/>
                    <a:p>
                      <a:pPr algn="r"/>
                      <a:r>
                        <a:rPr lang="pt-PT" sz="1100" dirty="0"/>
                        <a:t>6548.3</a:t>
                      </a:r>
                      <a:endParaRPr lang="en-US" sz="1100" dirty="0"/>
                    </a:p>
                  </a:txBody>
                  <a:tcPr/>
                </a:tc>
                <a:extLst>
                  <a:ext uri="{0D108BD9-81ED-4DB2-BD59-A6C34878D82A}">
                    <a16:rowId xmlns:a16="http://schemas.microsoft.com/office/drawing/2014/main" val="3684152206"/>
                  </a:ext>
                </a:extLst>
              </a:tr>
              <a:tr h="294640">
                <a:tc>
                  <a:txBody>
                    <a:bodyPr/>
                    <a:lstStyle/>
                    <a:p>
                      <a:r>
                        <a:rPr lang="pt-PT" sz="1100" b="1" dirty="0"/>
                        <a:t>CO2 </a:t>
                      </a:r>
                    </a:p>
                    <a:p>
                      <a:r>
                        <a:rPr lang="pt-PT" sz="1100" b="1" dirty="0"/>
                        <a:t>(CO2-eq)</a:t>
                      </a:r>
                      <a:endParaRPr lang="en-US" sz="1100" b="1" dirty="0"/>
                    </a:p>
                  </a:txBody>
                  <a:tcPr/>
                </a:tc>
                <a:tc>
                  <a:txBody>
                    <a:bodyPr/>
                    <a:lstStyle/>
                    <a:p>
                      <a:pPr algn="r"/>
                      <a:r>
                        <a:rPr lang="en-US" sz="1100" dirty="0"/>
                        <a:t>298</a:t>
                      </a:r>
                    </a:p>
                  </a:txBody>
                  <a:tcPr/>
                </a:tc>
                <a:tc>
                  <a:txBody>
                    <a:bodyPr/>
                    <a:lstStyle/>
                    <a:p>
                      <a:pPr algn="r"/>
                      <a:r>
                        <a:rPr lang="en-US" sz="1100" dirty="0"/>
                        <a:t>1.9</a:t>
                      </a:r>
                    </a:p>
                  </a:txBody>
                  <a:tcPr/>
                </a:tc>
                <a:tc>
                  <a:txBody>
                    <a:bodyPr/>
                    <a:lstStyle/>
                    <a:p>
                      <a:pPr algn="r"/>
                      <a:r>
                        <a:rPr lang="en-US" sz="1100" dirty="0"/>
                        <a:t>1.8</a:t>
                      </a:r>
                    </a:p>
                  </a:txBody>
                  <a:tcPr/>
                </a:tc>
                <a:tc>
                  <a:txBody>
                    <a:bodyPr/>
                    <a:lstStyle/>
                    <a:p>
                      <a:pPr algn="r"/>
                      <a:r>
                        <a:rPr lang="en-US" sz="1100" dirty="0"/>
                        <a:t>0.01</a:t>
                      </a:r>
                    </a:p>
                  </a:txBody>
                  <a:tcPr/>
                </a:tc>
                <a:tc>
                  <a:txBody>
                    <a:bodyPr/>
                    <a:lstStyle/>
                    <a:p>
                      <a:pPr algn="r"/>
                      <a:r>
                        <a:rPr lang="en-US" sz="1100" dirty="0"/>
                        <a:t>0.8</a:t>
                      </a:r>
                    </a:p>
                  </a:txBody>
                  <a:tcPr/>
                </a:tc>
                <a:tc>
                  <a:txBody>
                    <a:bodyPr/>
                    <a:lstStyle/>
                    <a:p>
                      <a:pPr algn="r"/>
                      <a:r>
                        <a:rPr lang="en-US" sz="1100" dirty="0"/>
                        <a:t>1.3</a:t>
                      </a:r>
                    </a:p>
                  </a:txBody>
                  <a:tcPr/>
                </a:tc>
                <a:tc>
                  <a:txBody>
                    <a:bodyPr/>
                    <a:lstStyle/>
                    <a:p>
                      <a:pPr algn="r"/>
                      <a:r>
                        <a:rPr lang="en-US" sz="1100" dirty="0"/>
                        <a:t>2.7</a:t>
                      </a:r>
                    </a:p>
                  </a:txBody>
                  <a:tcPr/>
                </a:tc>
                <a:tc>
                  <a:txBody>
                    <a:bodyPr/>
                    <a:lstStyle/>
                    <a:p>
                      <a:pPr algn="r"/>
                      <a:r>
                        <a:rPr lang="en-US" sz="1100" dirty="0"/>
                        <a:t>10.5</a:t>
                      </a:r>
                    </a:p>
                  </a:txBody>
                  <a:tcPr/>
                </a:tc>
                <a:extLst>
                  <a:ext uri="{0D108BD9-81ED-4DB2-BD59-A6C34878D82A}">
                    <a16:rowId xmlns:a16="http://schemas.microsoft.com/office/drawing/2014/main" val="977464865"/>
                  </a:ext>
                </a:extLst>
              </a:tr>
            </a:tbl>
          </a:graphicData>
        </a:graphic>
      </p:graphicFrame>
      <p:sp>
        <p:nvSpPr>
          <p:cNvPr id="31" name="CaixaDeTexto 30">
            <a:extLst>
              <a:ext uri="{FF2B5EF4-FFF2-40B4-BE49-F238E27FC236}">
                <a16:creationId xmlns:a16="http://schemas.microsoft.com/office/drawing/2014/main" id="{C6FA0818-3DB7-7EEE-90C4-EA9AD687C649}"/>
              </a:ext>
            </a:extLst>
          </p:cNvPr>
          <p:cNvSpPr txBox="1"/>
          <p:nvPr/>
        </p:nvSpPr>
        <p:spPr>
          <a:xfrm>
            <a:off x="6851650" y="11576050"/>
            <a:ext cx="5033565" cy="834972"/>
          </a:xfrm>
          <a:prstGeom prst="rect">
            <a:avLst/>
          </a:prstGeom>
          <a:noFill/>
        </p:spPr>
        <p:txBody>
          <a:bodyPr wrap="square">
            <a:spAutoFit/>
          </a:bodyPr>
          <a:lstStyle/>
          <a:p>
            <a:pPr algn="ctr" rtl="0">
              <a:lnSpc>
                <a:spcPct val="150000"/>
              </a:lnSpc>
            </a:pPr>
            <a:r>
              <a:rPr lang="pt-PT" sz="1700" b="1" dirty="0" err="1">
                <a:solidFill>
                  <a:srgbClr val="000000"/>
                </a:solidFill>
                <a:effectLst/>
                <a:latin typeface="Times New Roman" panose="02020603050405020304" pitchFamily="18" charset="0"/>
                <a:cs typeface="Times New Roman" panose="02020603050405020304" pitchFamily="18" charset="0"/>
              </a:rPr>
              <a:t>Water</a:t>
            </a:r>
            <a:r>
              <a:rPr lang="pt-PT" sz="1700" b="1" dirty="0">
                <a:solidFill>
                  <a:srgbClr val="000000"/>
                </a:solidFill>
                <a:effectLst/>
                <a:latin typeface="Times New Roman" panose="02020603050405020304" pitchFamily="18" charset="0"/>
                <a:cs typeface="Times New Roman" panose="02020603050405020304" pitchFamily="18" charset="0"/>
              </a:rPr>
              <a:t> </a:t>
            </a:r>
            <a:r>
              <a:rPr lang="pt-PT" sz="1700" b="1" dirty="0" err="1">
                <a:solidFill>
                  <a:srgbClr val="000000"/>
                </a:solidFill>
                <a:effectLst/>
                <a:latin typeface="Times New Roman" panose="02020603050405020304" pitchFamily="18" charset="0"/>
                <a:cs typeface="Times New Roman" panose="02020603050405020304" pitchFamily="18" charset="0"/>
              </a:rPr>
              <a:t>footprint</a:t>
            </a:r>
            <a:endParaRPr lang="pt-PT" sz="1700" b="1" dirty="0">
              <a:solidFill>
                <a:srgbClr val="000000"/>
              </a:solidFill>
              <a:latin typeface="Times New Roman" panose="02020603050405020304" pitchFamily="18" charset="0"/>
              <a:cs typeface="Times New Roman" panose="02020603050405020304" pitchFamily="18" charset="0"/>
            </a:endParaRPr>
          </a:p>
          <a:p>
            <a:pPr algn="ctr" rtl="0">
              <a:lnSpc>
                <a:spcPct val="150000"/>
              </a:lnSpc>
            </a:pPr>
            <a:r>
              <a:rPr lang="pt-PT" sz="1700" b="0" i="0" dirty="0">
                <a:solidFill>
                  <a:srgbClr val="001D35"/>
                </a:solidFill>
                <a:effectLst/>
                <a:latin typeface="Times New Roman" panose="02020603050405020304" pitchFamily="18" charset="0"/>
                <a:cs typeface="Times New Roman" panose="02020603050405020304" pitchFamily="18" charset="0"/>
              </a:rPr>
              <a:t>x̄ =</a:t>
            </a:r>
            <a:r>
              <a:rPr lang="pt-PT" sz="1700" dirty="0">
                <a:solidFill>
                  <a:srgbClr val="000000"/>
                </a:solidFill>
                <a:latin typeface="Times New Roman" panose="02020603050405020304" pitchFamily="18" charset="0"/>
                <a:cs typeface="Times New Roman" panose="02020603050405020304" pitchFamily="18" charset="0"/>
              </a:rPr>
              <a:t> 1785.411 ± 909.3 m3/</a:t>
            </a:r>
            <a:r>
              <a:rPr lang="pt-PT" sz="1700" dirty="0" err="1">
                <a:solidFill>
                  <a:srgbClr val="000000"/>
                </a:solidFill>
                <a:latin typeface="Times New Roman" panose="02020603050405020304" pitchFamily="18" charset="0"/>
                <a:cs typeface="Times New Roman" panose="02020603050405020304" pitchFamily="18" charset="0"/>
              </a:rPr>
              <a:t>ton</a:t>
            </a:r>
            <a:r>
              <a:rPr lang="pt-PT" sz="1700" dirty="0">
                <a:solidFill>
                  <a:srgbClr val="000000"/>
                </a:solidFill>
                <a:latin typeface="Times New Roman" panose="02020603050405020304" pitchFamily="18" charset="0"/>
                <a:cs typeface="Times New Roman" panose="02020603050405020304" pitchFamily="18" charset="0"/>
              </a:rPr>
              <a:t> </a:t>
            </a:r>
            <a:endParaRPr lang="pt-PT" sz="1700" dirty="0">
              <a:effectLst/>
              <a:latin typeface="Times New Roman" panose="02020603050405020304" pitchFamily="18" charset="0"/>
              <a:cs typeface="Times New Roman" panose="02020603050405020304" pitchFamily="18" charset="0"/>
            </a:endParaRPr>
          </a:p>
        </p:txBody>
      </p:sp>
      <p:pic>
        <p:nvPicPr>
          <p:cNvPr id="33" name="Picture 2">
            <a:extLst>
              <a:ext uri="{FF2B5EF4-FFF2-40B4-BE49-F238E27FC236}">
                <a16:creationId xmlns:a16="http://schemas.microsoft.com/office/drawing/2014/main" id="{5D467690-EACD-A9BA-CC97-8896993A0C1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447" b="4189"/>
          <a:stretch/>
        </p:blipFill>
        <p:spPr bwMode="auto">
          <a:xfrm>
            <a:off x="9366250" y="10737850"/>
            <a:ext cx="457200" cy="921167"/>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m 35" descr="Uma imagem com texto, captura de ecrã, Tipo de letra, Gráficos&#10;&#10;Os conteúdos gerados por IA poderão estar incorretos.">
            <a:extLst>
              <a:ext uri="{FF2B5EF4-FFF2-40B4-BE49-F238E27FC236}">
                <a16:creationId xmlns:a16="http://schemas.microsoft.com/office/drawing/2014/main" id="{138BD015-C2AD-914F-2600-2685C00612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61" b="89844" l="7813" r="93945">
                        <a14:foregroundMark x1="7813" y1="71973" x2="7813" y2="71973"/>
                        <a14:foregroundMark x1="89648" y1="52441" x2="89648" y2="52441"/>
                        <a14:foregroundMark x1="93945" y1="49902" x2="93945" y2="49902"/>
                      </a14:backgroundRemoval>
                    </a14:imgEffect>
                  </a14:imgLayer>
                </a14:imgProps>
              </a:ext>
            </a:extLst>
          </a:blip>
          <a:stretch>
            <a:fillRect/>
          </a:stretch>
        </p:blipFill>
        <p:spPr>
          <a:xfrm>
            <a:off x="12185650" y="12871450"/>
            <a:ext cx="2514600" cy="2514600"/>
          </a:xfrm>
          <a:prstGeom prst="rect">
            <a:avLst/>
          </a:prstGeom>
        </p:spPr>
      </p:pic>
      <p:sp>
        <p:nvSpPr>
          <p:cNvPr id="38" name="CaixaDeTexto 37">
            <a:extLst>
              <a:ext uri="{FF2B5EF4-FFF2-40B4-BE49-F238E27FC236}">
                <a16:creationId xmlns:a16="http://schemas.microsoft.com/office/drawing/2014/main" id="{02D52C6D-B0CE-DB9D-838E-F3CB9821ED43}"/>
              </a:ext>
            </a:extLst>
          </p:cNvPr>
          <p:cNvSpPr txBox="1"/>
          <p:nvPr/>
        </p:nvSpPr>
        <p:spPr>
          <a:xfrm>
            <a:off x="12357264" y="13557250"/>
            <a:ext cx="1678940" cy="436273"/>
          </a:xfrm>
          <a:prstGeom prst="rect">
            <a:avLst/>
          </a:prstGeom>
          <a:noFill/>
        </p:spPr>
        <p:txBody>
          <a:bodyPr wrap="square">
            <a:spAutoFit/>
          </a:bodyPr>
          <a:lstStyle/>
          <a:p>
            <a:pPr algn="ctr" rtl="0">
              <a:lnSpc>
                <a:spcPct val="150000"/>
              </a:lnSpc>
            </a:pPr>
            <a:r>
              <a:rPr lang="pt-PT" sz="1700" b="1" dirty="0" err="1">
                <a:solidFill>
                  <a:srgbClr val="000000"/>
                </a:solidFill>
                <a:latin typeface="Times New Roman" panose="02020603050405020304" pitchFamily="18" charset="0"/>
                <a:cs typeface="Times New Roman" panose="02020603050405020304" pitchFamily="18" charset="0"/>
              </a:rPr>
              <a:t>Croatia</a:t>
            </a:r>
            <a:endParaRPr lang="pt-PT" sz="1700" b="1" dirty="0">
              <a:effectLst/>
              <a:latin typeface="Times New Roman" panose="02020603050405020304" pitchFamily="18" charset="0"/>
              <a:cs typeface="Times New Roman" panose="02020603050405020304" pitchFamily="18" charset="0"/>
            </a:endParaRPr>
          </a:p>
        </p:txBody>
      </p:sp>
      <p:sp>
        <p:nvSpPr>
          <p:cNvPr id="39" name="CaixaDeTexto 38">
            <a:extLst>
              <a:ext uri="{FF2B5EF4-FFF2-40B4-BE49-F238E27FC236}">
                <a16:creationId xmlns:a16="http://schemas.microsoft.com/office/drawing/2014/main" id="{CFAE7650-476A-43FE-8B62-22992D2DD897}"/>
              </a:ext>
            </a:extLst>
          </p:cNvPr>
          <p:cNvSpPr txBox="1"/>
          <p:nvPr/>
        </p:nvSpPr>
        <p:spPr>
          <a:xfrm>
            <a:off x="13271664" y="12871450"/>
            <a:ext cx="1678940" cy="436273"/>
          </a:xfrm>
          <a:prstGeom prst="rect">
            <a:avLst/>
          </a:prstGeom>
          <a:noFill/>
        </p:spPr>
        <p:txBody>
          <a:bodyPr wrap="square">
            <a:spAutoFit/>
          </a:bodyPr>
          <a:lstStyle/>
          <a:p>
            <a:pPr algn="ctr" rtl="0">
              <a:lnSpc>
                <a:spcPct val="150000"/>
              </a:lnSpc>
            </a:pPr>
            <a:r>
              <a:rPr lang="pt-PT" sz="1700" b="1" dirty="0" err="1">
                <a:solidFill>
                  <a:srgbClr val="000000"/>
                </a:solidFill>
                <a:latin typeface="Times New Roman" panose="02020603050405020304" pitchFamily="18" charset="0"/>
                <a:cs typeface="Times New Roman" panose="02020603050405020304" pitchFamily="18" charset="0"/>
              </a:rPr>
              <a:t>Turkey</a:t>
            </a:r>
            <a:endParaRPr lang="pt-PT" sz="1700" b="1" dirty="0">
              <a:effectLst/>
              <a:latin typeface="Times New Roman" panose="02020603050405020304" pitchFamily="18" charset="0"/>
              <a:cs typeface="Times New Roman" panose="02020603050405020304" pitchFamily="18" charset="0"/>
            </a:endParaRPr>
          </a:p>
        </p:txBody>
      </p:sp>
      <p:sp>
        <p:nvSpPr>
          <p:cNvPr id="40" name="CaixaDeTexto 39">
            <a:extLst>
              <a:ext uri="{FF2B5EF4-FFF2-40B4-BE49-F238E27FC236}">
                <a16:creationId xmlns:a16="http://schemas.microsoft.com/office/drawing/2014/main" id="{64D6845C-63F4-2302-508E-8902D2AFCE7B}"/>
              </a:ext>
            </a:extLst>
          </p:cNvPr>
          <p:cNvSpPr txBox="1"/>
          <p:nvPr/>
        </p:nvSpPr>
        <p:spPr>
          <a:xfrm>
            <a:off x="10985664" y="14340177"/>
            <a:ext cx="1678940" cy="436273"/>
          </a:xfrm>
          <a:prstGeom prst="rect">
            <a:avLst/>
          </a:prstGeom>
          <a:noFill/>
        </p:spPr>
        <p:txBody>
          <a:bodyPr wrap="square">
            <a:spAutoFit/>
          </a:bodyPr>
          <a:lstStyle/>
          <a:p>
            <a:pPr algn="ctr" rtl="0">
              <a:lnSpc>
                <a:spcPct val="150000"/>
              </a:lnSpc>
            </a:pPr>
            <a:r>
              <a:rPr lang="pt-PT" sz="1700" b="1" dirty="0">
                <a:solidFill>
                  <a:srgbClr val="000000"/>
                </a:solidFill>
                <a:latin typeface="Times New Roman" panose="02020603050405020304" pitchFamily="18" charset="0"/>
                <a:cs typeface="Times New Roman" panose="02020603050405020304" pitchFamily="18" charset="0"/>
              </a:rPr>
              <a:t>Portugal</a:t>
            </a:r>
            <a:endParaRPr lang="pt-PT" sz="1700" b="1" dirty="0">
              <a:effectLst/>
              <a:latin typeface="Times New Roman" panose="02020603050405020304" pitchFamily="18" charset="0"/>
              <a:cs typeface="Times New Roman" panose="02020603050405020304" pitchFamily="18" charset="0"/>
            </a:endParaRPr>
          </a:p>
        </p:txBody>
      </p:sp>
      <p:sp>
        <p:nvSpPr>
          <p:cNvPr id="41" name="CaixaDeTexto 40">
            <a:extLst>
              <a:ext uri="{FF2B5EF4-FFF2-40B4-BE49-F238E27FC236}">
                <a16:creationId xmlns:a16="http://schemas.microsoft.com/office/drawing/2014/main" id="{DFB0798E-0D83-0C8B-D0F7-4F01B249B7F5}"/>
              </a:ext>
            </a:extLst>
          </p:cNvPr>
          <p:cNvSpPr txBox="1"/>
          <p:nvPr/>
        </p:nvSpPr>
        <p:spPr>
          <a:xfrm>
            <a:off x="11747664" y="13216066"/>
            <a:ext cx="3784436" cy="341184"/>
          </a:xfrm>
          <a:prstGeom prst="rect">
            <a:avLst/>
          </a:prstGeom>
          <a:noFill/>
        </p:spPr>
        <p:txBody>
          <a:bodyPr wrap="square">
            <a:spAutoFit/>
          </a:bodyPr>
          <a:lstStyle/>
          <a:p>
            <a:pPr algn="ctr" rtl="0">
              <a:lnSpc>
                <a:spcPct val="150000"/>
              </a:lnSpc>
            </a:pPr>
            <a:r>
              <a:rPr lang="pt-PT" sz="1200" b="0" i="0" dirty="0">
                <a:solidFill>
                  <a:srgbClr val="001D35"/>
                </a:solidFill>
                <a:effectLst/>
                <a:latin typeface="Times New Roman" panose="02020603050405020304" pitchFamily="18" charset="0"/>
                <a:cs typeface="Times New Roman" panose="02020603050405020304" pitchFamily="18" charset="0"/>
              </a:rPr>
              <a:t>x̄ =</a:t>
            </a:r>
            <a:r>
              <a:rPr lang="pt-PT" sz="1200" dirty="0">
                <a:solidFill>
                  <a:srgbClr val="000000"/>
                </a:solidFill>
                <a:latin typeface="Times New Roman" panose="02020603050405020304" pitchFamily="18" charset="0"/>
                <a:cs typeface="Times New Roman" panose="02020603050405020304" pitchFamily="18" charset="0"/>
              </a:rPr>
              <a:t> </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2.91 </a:t>
            </a:r>
            <a:r>
              <a:rPr lang="en-US" sz="1200" dirty="0">
                <a:effectLst/>
                <a:latin typeface="Times New Roman" panose="02020603050405020304" pitchFamily="18" charset="0"/>
                <a:ea typeface="Aptos" panose="020B0004020202020204" pitchFamily="34" charset="0"/>
                <a:cs typeface="Times New Roman" panose="02020603050405020304" pitchFamily="18" charset="0"/>
              </a:rPr>
              <a:t>­± 2.13 </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kg CO2-eq </a:t>
            </a:r>
            <a:endParaRPr lang="pt-PT" sz="1200" dirty="0">
              <a:effectLst/>
              <a:latin typeface="Times New Roman" panose="02020603050405020304" pitchFamily="18" charset="0"/>
              <a:cs typeface="Times New Roman" panose="02020603050405020304" pitchFamily="18" charset="0"/>
            </a:endParaRPr>
          </a:p>
        </p:txBody>
      </p:sp>
      <p:sp>
        <p:nvSpPr>
          <p:cNvPr id="42" name="CaixaDeTexto 41">
            <a:extLst>
              <a:ext uri="{FF2B5EF4-FFF2-40B4-BE49-F238E27FC236}">
                <a16:creationId xmlns:a16="http://schemas.microsoft.com/office/drawing/2014/main" id="{BECDABB5-1B7C-3303-AF0C-93A38AA05D31}"/>
              </a:ext>
            </a:extLst>
          </p:cNvPr>
          <p:cNvSpPr txBox="1"/>
          <p:nvPr/>
        </p:nvSpPr>
        <p:spPr>
          <a:xfrm>
            <a:off x="10376064" y="13938250"/>
            <a:ext cx="3784436" cy="341184"/>
          </a:xfrm>
          <a:prstGeom prst="rect">
            <a:avLst/>
          </a:prstGeom>
          <a:noFill/>
        </p:spPr>
        <p:txBody>
          <a:bodyPr wrap="square">
            <a:spAutoFit/>
          </a:bodyPr>
          <a:lstStyle/>
          <a:p>
            <a:pPr algn="ctr" rtl="0">
              <a:lnSpc>
                <a:spcPct val="150000"/>
              </a:lnSpc>
            </a:pPr>
            <a:r>
              <a:rPr lang="pt-PT" sz="1200" b="0" i="0" dirty="0">
                <a:solidFill>
                  <a:srgbClr val="001D35"/>
                </a:solidFill>
                <a:effectLst/>
                <a:latin typeface="Times New Roman" panose="02020603050405020304" pitchFamily="18" charset="0"/>
                <a:cs typeface="Times New Roman" panose="02020603050405020304" pitchFamily="18" charset="0"/>
              </a:rPr>
              <a:t>x̄ =</a:t>
            </a:r>
            <a:r>
              <a:rPr lang="pt-PT" sz="1200" dirty="0">
                <a:solidFill>
                  <a:srgbClr val="000000"/>
                </a:solidFill>
                <a:latin typeface="Times New Roman" panose="02020603050405020304" pitchFamily="18" charset="0"/>
                <a:cs typeface="Times New Roman" panose="02020603050405020304" pitchFamily="18" charset="0"/>
              </a:rPr>
              <a:t> </a:t>
            </a:r>
            <a:r>
              <a:rPr lang="pt-PT" sz="1200" dirty="0">
                <a:effectLst/>
                <a:latin typeface="Times New Roman" panose="02020603050405020304" pitchFamily="18" charset="0"/>
                <a:ea typeface="Aptos" panose="020B0004020202020204" pitchFamily="34" charset="0"/>
                <a:cs typeface="Times New Roman" panose="02020603050405020304" pitchFamily="18" charset="0"/>
              </a:rPr>
              <a:t>1.6 </a:t>
            </a:r>
            <a:r>
              <a:rPr lang="en-US" sz="12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200" dirty="0">
                <a:latin typeface="Times New Roman" panose="02020603050405020304" pitchFamily="18" charset="0"/>
                <a:ea typeface="Aptos" panose="020B0004020202020204" pitchFamily="34" charset="0"/>
                <a:cs typeface="Times New Roman" panose="02020603050405020304" pitchFamily="18" charset="0"/>
              </a:rPr>
              <a:t>1.4 </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kg CO2-eq </a:t>
            </a:r>
            <a:endParaRPr lang="pt-PT" sz="1200" dirty="0">
              <a:effectLst/>
              <a:latin typeface="Times New Roman" panose="02020603050405020304" pitchFamily="18" charset="0"/>
              <a:cs typeface="Times New Roman" panose="02020603050405020304" pitchFamily="18" charset="0"/>
            </a:endParaRPr>
          </a:p>
        </p:txBody>
      </p:sp>
      <p:sp>
        <p:nvSpPr>
          <p:cNvPr id="43" name="CaixaDeTexto 42">
            <a:extLst>
              <a:ext uri="{FF2B5EF4-FFF2-40B4-BE49-F238E27FC236}">
                <a16:creationId xmlns:a16="http://schemas.microsoft.com/office/drawing/2014/main" id="{58F9B487-0980-6DC3-CBC5-C1D8B469ABBC}"/>
              </a:ext>
            </a:extLst>
          </p:cNvPr>
          <p:cNvSpPr txBox="1"/>
          <p:nvPr/>
        </p:nvSpPr>
        <p:spPr>
          <a:xfrm>
            <a:off x="9594850" y="14776450"/>
            <a:ext cx="3784436" cy="320472"/>
          </a:xfrm>
          <a:prstGeom prst="rect">
            <a:avLst/>
          </a:prstGeom>
          <a:noFill/>
        </p:spPr>
        <p:txBody>
          <a:bodyPr wrap="square">
            <a:spAutoFit/>
          </a:bodyPr>
          <a:lstStyle/>
          <a:p>
            <a:pPr algn="ctr" rtl="0">
              <a:lnSpc>
                <a:spcPct val="150000"/>
              </a:lnSpc>
            </a:pPr>
            <a:r>
              <a:rPr lang="pt-PT" sz="1100" b="0" i="0" dirty="0">
                <a:solidFill>
                  <a:srgbClr val="001D35"/>
                </a:solidFill>
                <a:effectLst/>
                <a:latin typeface="Times New Roman" panose="02020603050405020304" pitchFamily="18" charset="0"/>
                <a:cs typeface="Times New Roman" panose="02020603050405020304" pitchFamily="18" charset="0"/>
              </a:rPr>
              <a:t>x̄ = </a:t>
            </a:r>
            <a:r>
              <a:rPr lang="en-US" sz="1100" kern="0" dirty="0">
                <a:effectLst/>
                <a:latin typeface="Times New Roman" panose="02020603050405020304" pitchFamily="18" charset="0"/>
                <a:ea typeface="Times New Roman" panose="02020603050405020304" pitchFamily="18" charset="0"/>
                <a:cs typeface="Times New Roman" panose="02020603050405020304" pitchFamily="18" charset="0"/>
              </a:rPr>
              <a:t>1.42</a:t>
            </a:r>
            <a:r>
              <a:rPr lang="en-US" sz="1100" dirty="0">
                <a:effectLst/>
                <a:latin typeface="Times New Roman" panose="02020603050405020304" pitchFamily="18" charset="0"/>
                <a:ea typeface="Aptos" panose="020B0004020202020204" pitchFamily="34" charset="0"/>
                <a:cs typeface="Times New Roman" panose="02020603050405020304" pitchFamily="18" charset="0"/>
              </a:rPr>
              <a:t>­ ± 1.26</a:t>
            </a:r>
            <a:r>
              <a:rPr lang="en-US" sz="1100" kern="0" dirty="0">
                <a:effectLst/>
                <a:latin typeface="Times New Roman" panose="02020603050405020304" pitchFamily="18" charset="0"/>
                <a:ea typeface="Times New Roman" panose="02020603050405020304" pitchFamily="18" charset="0"/>
                <a:cs typeface="Times New Roman" panose="02020603050405020304" pitchFamily="18" charset="0"/>
              </a:rPr>
              <a:t> kg CO2-eq</a:t>
            </a:r>
            <a:endParaRPr lang="pt-PT" sz="1100" dirty="0">
              <a:effectLst/>
              <a:latin typeface="Times New Roman" panose="02020603050405020304" pitchFamily="18" charset="0"/>
              <a:cs typeface="Times New Roman" panose="02020603050405020304" pitchFamily="18" charset="0"/>
            </a:endParaRPr>
          </a:p>
        </p:txBody>
      </p:sp>
      <p:sp>
        <p:nvSpPr>
          <p:cNvPr id="44" name="CaixaDeTexto 43">
            <a:extLst>
              <a:ext uri="{FF2B5EF4-FFF2-40B4-BE49-F238E27FC236}">
                <a16:creationId xmlns:a16="http://schemas.microsoft.com/office/drawing/2014/main" id="{1DCB0892-23C6-ACE5-C098-BF990244B5D6}"/>
              </a:ext>
            </a:extLst>
          </p:cNvPr>
          <p:cNvSpPr txBox="1"/>
          <p:nvPr/>
        </p:nvSpPr>
        <p:spPr>
          <a:xfrm>
            <a:off x="10433050" y="11576050"/>
            <a:ext cx="5033565" cy="829843"/>
          </a:xfrm>
          <a:prstGeom prst="rect">
            <a:avLst/>
          </a:prstGeom>
          <a:noFill/>
        </p:spPr>
        <p:txBody>
          <a:bodyPr wrap="square">
            <a:spAutoFit/>
          </a:bodyPr>
          <a:lstStyle>
            <a:defPPr>
              <a:defRPr kern="0"/>
            </a:defPPr>
            <a:lvl1pPr algn="ctr" rtl="0">
              <a:lnSpc>
                <a:spcPct val="150000"/>
              </a:lnSpc>
              <a:defRPr sz="1700" b="1">
                <a:solidFill>
                  <a:srgbClr val="000000"/>
                </a:solidFill>
                <a:effectLst/>
                <a:latin typeface="Times New Roman" panose="02020603050405020304" pitchFamily="18" charset="0"/>
                <a:cs typeface="Times New Roman" panose="02020603050405020304" pitchFamily="18" charset="0"/>
              </a:defRPr>
            </a:lvl1pPr>
          </a:lstStyle>
          <a:p>
            <a:r>
              <a:rPr lang="pt-PT" dirty="0" err="1"/>
              <a:t>Carbon</a:t>
            </a:r>
            <a:r>
              <a:rPr lang="pt-PT" dirty="0"/>
              <a:t> </a:t>
            </a:r>
            <a:r>
              <a:rPr lang="pt-PT" dirty="0" err="1"/>
              <a:t>footprint</a:t>
            </a:r>
            <a:endParaRPr lang="pt-PT" dirty="0"/>
          </a:p>
          <a:p>
            <a:r>
              <a:rPr lang="pt-PT" b="0" dirty="0"/>
              <a:t>x̄ = 1.9 kg CO2-eq</a:t>
            </a:r>
          </a:p>
        </p:txBody>
      </p:sp>
      <p:pic>
        <p:nvPicPr>
          <p:cNvPr id="45" name="Picture 2">
            <a:extLst>
              <a:ext uri="{FF2B5EF4-FFF2-40B4-BE49-F238E27FC236}">
                <a16:creationId xmlns:a16="http://schemas.microsoft.com/office/drawing/2014/main" id="{5BF6DF18-80A8-D2B9-2A04-573433A5020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368" r="-1" b="-4372"/>
          <a:stretch/>
        </p:blipFill>
        <p:spPr bwMode="auto">
          <a:xfrm>
            <a:off x="12871450" y="10814050"/>
            <a:ext cx="457200" cy="961441"/>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m 45" descr="Uma imagem com texto, captura de ecrã, Tipo de letra, Gráficos&#10;&#10;Os conteúdos gerados por IA poderão estar incorretos.">
            <a:extLst>
              <a:ext uri="{FF2B5EF4-FFF2-40B4-BE49-F238E27FC236}">
                <a16:creationId xmlns:a16="http://schemas.microsoft.com/office/drawing/2014/main" id="{D815F90E-6F3A-745A-72D9-99F6F31A79E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61" b="89844" l="7813" r="93945">
                        <a14:foregroundMark x1="7813" y1="71973" x2="7813" y2="71973"/>
                        <a14:foregroundMark x1="89648" y1="52441" x2="89648" y2="52441"/>
                        <a14:foregroundMark x1="93945" y1="49902" x2="93945" y2="49902"/>
                      </a14:backgroundRemoval>
                    </a14:imgEffect>
                  </a14:imgLayer>
                </a14:imgProps>
              </a:ext>
            </a:extLst>
          </a:blip>
          <a:stretch>
            <a:fillRect/>
          </a:stretch>
        </p:blipFill>
        <p:spPr>
          <a:xfrm>
            <a:off x="8147050" y="12871450"/>
            <a:ext cx="2514600" cy="2514600"/>
          </a:xfrm>
          <a:prstGeom prst="rect">
            <a:avLst/>
          </a:prstGeom>
        </p:spPr>
      </p:pic>
      <p:sp>
        <p:nvSpPr>
          <p:cNvPr id="47" name="CaixaDeTexto 46">
            <a:extLst>
              <a:ext uri="{FF2B5EF4-FFF2-40B4-BE49-F238E27FC236}">
                <a16:creationId xmlns:a16="http://schemas.microsoft.com/office/drawing/2014/main" id="{2041B673-D674-DE30-B6C6-968852B41DCD}"/>
              </a:ext>
            </a:extLst>
          </p:cNvPr>
          <p:cNvSpPr txBox="1"/>
          <p:nvPr/>
        </p:nvSpPr>
        <p:spPr>
          <a:xfrm>
            <a:off x="9213850" y="12871450"/>
            <a:ext cx="1678940" cy="436273"/>
          </a:xfrm>
          <a:prstGeom prst="rect">
            <a:avLst/>
          </a:prstGeom>
          <a:noFill/>
        </p:spPr>
        <p:txBody>
          <a:bodyPr wrap="square">
            <a:spAutoFit/>
          </a:bodyPr>
          <a:lstStyle/>
          <a:p>
            <a:pPr algn="ctr" rtl="0">
              <a:lnSpc>
                <a:spcPct val="150000"/>
              </a:lnSpc>
            </a:pPr>
            <a:r>
              <a:rPr lang="pt-PT" sz="1700" b="1" dirty="0" err="1">
                <a:solidFill>
                  <a:srgbClr val="000000"/>
                </a:solidFill>
                <a:latin typeface="Times New Roman" panose="02020603050405020304" pitchFamily="18" charset="0"/>
                <a:cs typeface="Times New Roman" panose="02020603050405020304" pitchFamily="18" charset="0"/>
              </a:rPr>
              <a:t>Turkey</a:t>
            </a:r>
            <a:endParaRPr lang="pt-PT" sz="1700" b="1" dirty="0">
              <a:effectLst/>
              <a:latin typeface="Times New Roman" panose="02020603050405020304" pitchFamily="18" charset="0"/>
              <a:cs typeface="Times New Roman" panose="02020603050405020304" pitchFamily="18" charset="0"/>
            </a:endParaRPr>
          </a:p>
        </p:txBody>
      </p:sp>
      <p:sp>
        <p:nvSpPr>
          <p:cNvPr id="48" name="CaixaDeTexto 47">
            <a:extLst>
              <a:ext uri="{FF2B5EF4-FFF2-40B4-BE49-F238E27FC236}">
                <a16:creationId xmlns:a16="http://schemas.microsoft.com/office/drawing/2014/main" id="{45F17EE3-81EE-E2AF-9D86-954D8E9964DB}"/>
              </a:ext>
            </a:extLst>
          </p:cNvPr>
          <p:cNvSpPr txBox="1"/>
          <p:nvPr/>
        </p:nvSpPr>
        <p:spPr>
          <a:xfrm>
            <a:off x="7689850" y="13176250"/>
            <a:ext cx="3784436" cy="341184"/>
          </a:xfrm>
          <a:prstGeom prst="rect">
            <a:avLst/>
          </a:prstGeom>
          <a:noFill/>
        </p:spPr>
        <p:txBody>
          <a:bodyPr wrap="square">
            <a:spAutoFit/>
          </a:bodyPr>
          <a:lstStyle/>
          <a:p>
            <a:pPr algn="ctr" rtl="0">
              <a:lnSpc>
                <a:spcPct val="150000"/>
              </a:lnSpc>
            </a:pPr>
            <a:r>
              <a:rPr lang="fr-FR" sz="1200" b="0" i="0" dirty="0">
                <a:solidFill>
                  <a:srgbClr val="001D35"/>
                </a:solidFill>
                <a:effectLst/>
                <a:latin typeface="Times New Roman" panose="02020603050405020304" pitchFamily="18" charset="0"/>
                <a:cs typeface="Times New Roman" panose="02020603050405020304" pitchFamily="18" charset="0"/>
              </a:rPr>
              <a:t>x̄ = 2271.90 ­± 1016.11 m3/ton</a:t>
            </a:r>
          </a:p>
        </p:txBody>
      </p:sp>
      <p:sp>
        <p:nvSpPr>
          <p:cNvPr id="49" name="CaixaDeTexto 48">
            <a:extLst>
              <a:ext uri="{FF2B5EF4-FFF2-40B4-BE49-F238E27FC236}">
                <a16:creationId xmlns:a16="http://schemas.microsoft.com/office/drawing/2014/main" id="{F81D7082-6B54-7EDA-BC38-5F90B9638511}"/>
              </a:ext>
            </a:extLst>
          </p:cNvPr>
          <p:cNvSpPr txBox="1"/>
          <p:nvPr/>
        </p:nvSpPr>
        <p:spPr>
          <a:xfrm>
            <a:off x="8299450" y="13481050"/>
            <a:ext cx="1678940" cy="436273"/>
          </a:xfrm>
          <a:prstGeom prst="rect">
            <a:avLst/>
          </a:prstGeom>
          <a:noFill/>
        </p:spPr>
        <p:txBody>
          <a:bodyPr wrap="square">
            <a:spAutoFit/>
          </a:bodyPr>
          <a:lstStyle/>
          <a:p>
            <a:pPr algn="ctr" rtl="0">
              <a:lnSpc>
                <a:spcPct val="150000"/>
              </a:lnSpc>
            </a:pPr>
            <a:r>
              <a:rPr lang="pt-PT" sz="1700" b="1" dirty="0" err="1">
                <a:solidFill>
                  <a:srgbClr val="000000"/>
                </a:solidFill>
                <a:latin typeface="Times New Roman" panose="02020603050405020304" pitchFamily="18" charset="0"/>
                <a:cs typeface="Times New Roman" panose="02020603050405020304" pitchFamily="18" charset="0"/>
              </a:rPr>
              <a:t>Croatia</a:t>
            </a:r>
            <a:endParaRPr lang="pt-PT" sz="1700" b="1" dirty="0">
              <a:effectLst/>
              <a:latin typeface="Times New Roman" panose="02020603050405020304" pitchFamily="18" charset="0"/>
              <a:cs typeface="Times New Roman" panose="02020603050405020304" pitchFamily="18" charset="0"/>
            </a:endParaRPr>
          </a:p>
        </p:txBody>
      </p:sp>
      <p:sp>
        <p:nvSpPr>
          <p:cNvPr id="50" name="CaixaDeTexto 49">
            <a:extLst>
              <a:ext uri="{FF2B5EF4-FFF2-40B4-BE49-F238E27FC236}">
                <a16:creationId xmlns:a16="http://schemas.microsoft.com/office/drawing/2014/main" id="{E8F229EB-F949-B78E-425B-BE0D6A58C9EF}"/>
              </a:ext>
            </a:extLst>
          </p:cNvPr>
          <p:cNvSpPr txBox="1"/>
          <p:nvPr/>
        </p:nvSpPr>
        <p:spPr>
          <a:xfrm>
            <a:off x="6318250" y="13938250"/>
            <a:ext cx="3784436" cy="341184"/>
          </a:xfrm>
          <a:prstGeom prst="rect">
            <a:avLst/>
          </a:prstGeom>
          <a:noFill/>
        </p:spPr>
        <p:txBody>
          <a:bodyPr wrap="square">
            <a:spAutoFit/>
          </a:bodyPr>
          <a:lstStyle/>
          <a:p>
            <a:pPr algn="ctr" rtl="0">
              <a:lnSpc>
                <a:spcPct val="150000"/>
              </a:lnSpc>
            </a:pPr>
            <a:r>
              <a:rPr lang="fr-FR" sz="1200" b="0" i="0" dirty="0">
                <a:solidFill>
                  <a:srgbClr val="001D35"/>
                </a:solidFill>
                <a:effectLst/>
                <a:latin typeface="Times New Roman" panose="02020603050405020304" pitchFamily="18" charset="0"/>
                <a:cs typeface="Times New Roman" panose="02020603050405020304" pitchFamily="18" charset="0"/>
              </a:rPr>
              <a:t>x̄ = 1592.9 ­± 711.2 m3/ton</a:t>
            </a:r>
          </a:p>
        </p:txBody>
      </p:sp>
      <p:sp>
        <p:nvSpPr>
          <p:cNvPr id="51" name="CaixaDeTexto 50">
            <a:extLst>
              <a:ext uri="{FF2B5EF4-FFF2-40B4-BE49-F238E27FC236}">
                <a16:creationId xmlns:a16="http://schemas.microsoft.com/office/drawing/2014/main" id="{B78D5BB7-DC15-F49D-77A8-C536A22BA310}"/>
              </a:ext>
            </a:extLst>
          </p:cNvPr>
          <p:cNvSpPr txBox="1"/>
          <p:nvPr/>
        </p:nvSpPr>
        <p:spPr>
          <a:xfrm>
            <a:off x="6851650" y="14319250"/>
            <a:ext cx="1678940" cy="436273"/>
          </a:xfrm>
          <a:prstGeom prst="rect">
            <a:avLst/>
          </a:prstGeom>
          <a:noFill/>
        </p:spPr>
        <p:txBody>
          <a:bodyPr wrap="square">
            <a:spAutoFit/>
          </a:bodyPr>
          <a:lstStyle/>
          <a:p>
            <a:pPr algn="ctr" rtl="0">
              <a:lnSpc>
                <a:spcPct val="150000"/>
              </a:lnSpc>
            </a:pPr>
            <a:r>
              <a:rPr lang="pt-PT" sz="1700" b="1" dirty="0">
                <a:solidFill>
                  <a:srgbClr val="000000"/>
                </a:solidFill>
                <a:latin typeface="Times New Roman" panose="02020603050405020304" pitchFamily="18" charset="0"/>
                <a:cs typeface="Times New Roman" panose="02020603050405020304" pitchFamily="18" charset="0"/>
              </a:rPr>
              <a:t>Portugal</a:t>
            </a:r>
            <a:endParaRPr lang="pt-PT" sz="1700" b="1" dirty="0">
              <a:effectLst/>
              <a:latin typeface="Times New Roman" panose="02020603050405020304" pitchFamily="18" charset="0"/>
              <a:cs typeface="Times New Roman" panose="02020603050405020304" pitchFamily="18" charset="0"/>
            </a:endParaRPr>
          </a:p>
        </p:txBody>
      </p:sp>
      <p:sp>
        <p:nvSpPr>
          <p:cNvPr id="52" name="CaixaDeTexto 51">
            <a:extLst>
              <a:ext uri="{FF2B5EF4-FFF2-40B4-BE49-F238E27FC236}">
                <a16:creationId xmlns:a16="http://schemas.microsoft.com/office/drawing/2014/main" id="{B43106C2-9BFB-D53A-C7CD-F00226FB0AB0}"/>
              </a:ext>
            </a:extLst>
          </p:cNvPr>
          <p:cNvSpPr txBox="1"/>
          <p:nvPr/>
        </p:nvSpPr>
        <p:spPr>
          <a:xfrm>
            <a:off x="5480050" y="14776450"/>
            <a:ext cx="3784436" cy="320280"/>
          </a:xfrm>
          <a:prstGeom prst="rect">
            <a:avLst/>
          </a:prstGeom>
          <a:noFill/>
        </p:spPr>
        <p:txBody>
          <a:bodyPr wrap="square">
            <a:spAutoFit/>
          </a:bodyPr>
          <a:lstStyle/>
          <a:p>
            <a:pPr algn="ctr" rtl="0">
              <a:lnSpc>
                <a:spcPct val="150000"/>
              </a:lnSpc>
            </a:pPr>
            <a:r>
              <a:rPr lang="pt-PT" sz="1100" b="0" i="0" dirty="0">
                <a:solidFill>
                  <a:srgbClr val="001D35"/>
                </a:solidFill>
                <a:effectLst/>
                <a:latin typeface="Times New Roman" panose="02020603050405020304" pitchFamily="18" charset="0"/>
                <a:cs typeface="Times New Roman" panose="02020603050405020304" pitchFamily="18" charset="0"/>
              </a:rPr>
              <a:t>x̄ = </a:t>
            </a:r>
            <a:r>
              <a:rPr lang="en-US" sz="1100" kern="0" dirty="0">
                <a:effectLst/>
                <a:latin typeface="Times New Roman" panose="02020603050405020304" pitchFamily="18" charset="0"/>
                <a:ea typeface="Times New Roman" panose="02020603050405020304" pitchFamily="18" charset="0"/>
                <a:cs typeface="Times New Roman" panose="02020603050405020304" pitchFamily="18" charset="0"/>
              </a:rPr>
              <a:t>1485.46 </a:t>
            </a:r>
            <a:r>
              <a:rPr lang="en-US" sz="1100" dirty="0">
                <a:effectLst/>
                <a:latin typeface="Times New Roman" panose="02020603050405020304" pitchFamily="18" charset="0"/>
                <a:ea typeface="Aptos" panose="020B0004020202020204" pitchFamily="34" charset="0"/>
                <a:cs typeface="Times New Roman" panose="02020603050405020304" pitchFamily="18" charset="0"/>
              </a:rPr>
              <a:t>­± 767.28</a:t>
            </a:r>
            <a:r>
              <a:rPr lang="en-US" sz="1100" kern="0" dirty="0">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1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100" kern="0" dirty="0">
                <a:effectLst/>
                <a:latin typeface="Times New Roman" panose="02020603050405020304" pitchFamily="18" charset="0"/>
                <a:ea typeface="Times New Roman" panose="02020603050405020304" pitchFamily="18" charset="0"/>
                <a:cs typeface="Times New Roman" panose="02020603050405020304" pitchFamily="18" charset="0"/>
              </a:rPr>
              <a:t>/ton </a:t>
            </a:r>
            <a:endParaRPr lang="pt-PT" sz="1100" dirty="0">
              <a:effectLst/>
              <a:latin typeface="Times New Roman" panose="02020603050405020304" pitchFamily="18" charset="0"/>
              <a:cs typeface="Times New Roman" panose="02020603050405020304" pitchFamily="18" charset="0"/>
            </a:endParaRPr>
          </a:p>
        </p:txBody>
      </p:sp>
      <p:sp>
        <p:nvSpPr>
          <p:cNvPr id="53" name="object 20">
            <a:extLst>
              <a:ext uri="{FF2B5EF4-FFF2-40B4-BE49-F238E27FC236}">
                <a16:creationId xmlns:a16="http://schemas.microsoft.com/office/drawing/2014/main" id="{BD9CE3A9-FA6C-B71C-3EEC-446B50894625}"/>
              </a:ext>
            </a:extLst>
          </p:cNvPr>
          <p:cNvSpPr txBox="1"/>
          <p:nvPr/>
        </p:nvSpPr>
        <p:spPr>
          <a:xfrm>
            <a:off x="12338050" y="15309850"/>
            <a:ext cx="2165350" cy="155171"/>
          </a:xfrm>
          <a:prstGeom prst="rect">
            <a:avLst/>
          </a:prstGeom>
        </p:spPr>
        <p:txBody>
          <a:bodyPr vert="horz" wrap="square" lIns="0" tIns="16510" rIns="0" bIns="0" rtlCol="0">
            <a:spAutoFit/>
          </a:bodyPr>
          <a:lstStyle/>
          <a:p>
            <a:pPr marL="12700">
              <a:lnSpc>
                <a:spcPct val="100000"/>
              </a:lnSpc>
              <a:spcBef>
                <a:spcPts val="130"/>
              </a:spcBef>
            </a:pPr>
            <a:r>
              <a:rPr lang="en-US" sz="900" b="1" noProof="0" dirty="0">
                <a:latin typeface="Times New Roman"/>
                <a:cs typeface="Times New Roman"/>
              </a:rPr>
              <a:t>Figure</a:t>
            </a:r>
            <a:r>
              <a:rPr lang="en-US" sz="900" b="1" spc="55" noProof="0" dirty="0">
                <a:latin typeface="Times New Roman"/>
                <a:cs typeface="Times New Roman"/>
              </a:rPr>
              <a:t> </a:t>
            </a:r>
            <a:r>
              <a:rPr lang="en-US" sz="900" b="1" noProof="0" dirty="0">
                <a:latin typeface="Times New Roman"/>
                <a:cs typeface="Times New Roman"/>
              </a:rPr>
              <a:t>2.</a:t>
            </a:r>
            <a:r>
              <a:rPr lang="en-US" sz="900" b="1" spc="65" noProof="0" dirty="0">
                <a:latin typeface="Times New Roman"/>
                <a:cs typeface="Times New Roman"/>
              </a:rPr>
              <a:t> </a:t>
            </a:r>
            <a:r>
              <a:rPr lang="en-US" sz="900" noProof="0" dirty="0">
                <a:latin typeface="Times New Roman"/>
                <a:cs typeface="Times New Roman"/>
              </a:rPr>
              <a:t>Carbon Footprint results, by country</a:t>
            </a:r>
          </a:p>
        </p:txBody>
      </p:sp>
      <p:pic>
        <p:nvPicPr>
          <p:cNvPr id="1027" name="Imagem 1026">
            <a:extLst>
              <a:ext uri="{FF2B5EF4-FFF2-40B4-BE49-F238E27FC236}">
                <a16:creationId xmlns:a16="http://schemas.microsoft.com/office/drawing/2014/main" id="{9C78F239-5CEF-860F-879D-7DD4DA0473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6450" y="1136650"/>
            <a:ext cx="2755402" cy="997966"/>
          </a:xfrm>
          <a:prstGeom prst="rect">
            <a:avLst/>
          </a:prstGeom>
        </p:spPr>
      </p:pic>
      <p:pic>
        <p:nvPicPr>
          <p:cNvPr id="5" name="Imagem 4" descr="Texto&#10;&#10;O conteúdo gerado por IA pode estar incorreto.">
            <a:extLst>
              <a:ext uri="{FF2B5EF4-FFF2-40B4-BE49-F238E27FC236}">
                <a16:creationId xmlns:a16="http://schemas.microsoft.com/office/drawing/2014/main" id="{A7529F96-CE89-85B4-D708-F8628763D2EC}"/>
              </a:ext>
            </a:extLst>
          </p:cNvPr>
          <p:cNvPicPr>
            <a:picLocks noChangeAspect="1"/>
          </p:cNvPicPr>
          <p:nvPr/>
        </p:nvPicPr>
        <p:blipFill>
          <a:blip r:embed="rId9"/>
          <a:stretch>
            <a:fillRect/>
          </a:stretch>
        </p:blipFill>
        <p:spPr>
          <a:xfrm>
            <a:off x="1593850" y="19348450"/>
            <a:ext cx="1755047" cy="481688"/>
          </a:xfrm>
          <a:prstGeom prst="rect">
            <a:avLst/>
          </a:prstGeom>
        </p:spPr>
      </p:pic>
      <p:pic>
        <p:nvPicPr>
          <p:cNvPr id="12" name="Imagem 11" descr="Texto&#10;&#10;O conteúdo gerado por IA pode estar incorreto.">
            <a:extLst>
              <a:ext uri="{FF2B5EF4-FFF2-40B4-BE49-F238E27FC236}">
                <a16:creationId xmlns:a16="http://schemas.microsoft.com/office/drawing/2014/main" id="{489867FB-184C-D6DF-76E8-856D98C67D19}"/>
              </a:ext>
            </a:extLst>
          </p:cNvPr>
          <p:cNvPicPr>
            <a:picLocks noChangeAspect="1"/>
          </p:cNvPicPr>
          <p:nvPr/>
        </p:nvPicPr>
        <p:blipFill>
          <a:blip r:embed="rId10"/>
          <a:stretch>
            <a:fillRect/>
          </a:stretch>
        </p:blipFill>
        <p:spPr>
          <a:xfrm>
            <a:off x="4641850" y="19272250"/>
            <a:ext cx="1371600" cy="465864"/>
          </a:xfrm>
          <a:prstGeom prst="rect">
            <a:avLst/>
          </a:prstGeom>
        </p:spPr>
      </p:pic>
      <p:pic>
        <p:nvPicPr>
          <p:cNvPr id="14" name="Imagem 13" descr="Texto&#10;&#10;O conteúdo gerado por IA pode estar incorreto.">
            <a:extLst>
              <a:ext uri="{FF2B5EF4-FFF2-40B4-BE49-F238E27FC236}">
                <a16:creationId xmlns:a16="http://schemas.microsoft.com/office/drawing/2014/main" id="{138A3F4B-0417-2EC7-741C-3162D67BF074}"/>
              </a:ext>
            </a:extLst>
          </p:cNvPr>
          <p:cNvPicPr>
            <a:picLocks noChangeAspect="1"/>
          </p:cNvPicPr>
          <p:nvPr/>
        </p:nvPicPr>
        <p:blipFill>
          <a:blip r:embed="rId11"/>
          <a:stretch>
            <a:fillRect/>
          </a:stretch>
        </p:blipFill>
        <p:spPr>
          <a:xfrm>
            <a:off x="6165850" y="19196050"/>
            <a:ext cx="1312626" cy="589662"/>
          </a:xfrm>
          <a:prstGeom prst="rect">
            <a:avLst/>
          </a:prstGeom>
        </p:spPr>
      </p:pic>
      <p:pic>
        <p:nvPicPr>
          <p:cNvPr id="17" name="Imagem 16">
            <a:extLst>
              <a:ext uri="{FF2B5EF4-FFF2-40B4-BE49-F238E27FC236}">
                <a16:creationId xmlns:a16="http://schemas.microsoft.com/office/drawing/2014/main" id="{F2999F7B-4C4E-7DD5-54D7-A37342396D2D}"/>
              </a:ext>
            </a:extLst>
          </p:cNvPr>
          <p:cNvPicPr>
            <a:picLocks noChangeAspect="1"/>
          </p:cNvPicPr>
          <p:nvPr/>
        </p:nvPicPr>
        <p:blipFill>
          <a:blip r:embed="rId12"/>
          <a:stretch>
            <a:fillRect/>
          </a:stretch>
        </p:blipFill>
        <p:spPr>
          <a:xfrm>
            <a:off x="7537450" y="19196050"/>
            <a:ext cx="1295400" cy="589427"/>
          </a:xfrm>
          <a:prstGeom prst="rect">
            <a:avLst/>
          </a:prstGeom>
        </p:spPr>
      </p:pic>
      <p:pic>
        <p:nvPicPr>
          <p:cNvPr id="18" name="Imagem 17">
            <a:extLst>
              <a:ext uri="{FF2B5EF4-FFF2-40B4-BE49-F238E27FC236}">
                <a16:creationId xmlns:a16="http://schemas.microsoft.com/office/drawing/2014/main" id="{C8FB9C07-2174-C41F-FB1D-120D73C94198}"/>
              </a:ext>
            </a:extLst>
          </p:cNvPr>
          <p:cNvPicPr>
            <a:picLocks noChangeAspect="1"/>
          </p:cNvPicPr>
          <p:nvPr/>
        </p:nvPicPr>
        <p:blipFill>
          <a:blip r:embed="rId13"/>
          <a:stretch>
            <a:fillRect/>
          </a:stretch>
        </p:blipFill>
        <p:spPr>
          <a:xfrm>
            <a:off x="8985250" y="19348450"/>
            <a:ext cx="2324100" cy="325941"/>
          </a:xfrm>
          <a:prstGeom prst="rect">
            <a:avLst/>
          </a:prstGeom>
        </p:spPr>
      </p:pic>
      <p:pic>
        <p:nvPicPr>
          <p:cNvPr id="21" name="Picture 5" descr="PRIMA - Parceria para a Investigação e Inovação na Região Mediterrânica -  FCT">
            <a:extLst>
              <a:ext uri="{FF2B5EF4-FFF2-40B4-BE49-F238E27FC236}">
                <a16:creationId xmlns:a16="http://schemas.microsoft.com/office/drawing/2014/main" id="{D452560E-9AA5-3F29-FF9A-9F4241B7E11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22650" y="19348450"/>
            <a:ext cx="1143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lobal Hana Aviation Services - University of Zagreb">
            <a:extLst>
              <a:ext uri="{FF2B5EF4-FFF2-40B4-BE49-F238E27FC236}">
                <a16:creationId xmlns:a16="http://schemas.microsoft.com/office/drawing/2014/main" id="{DF149571-BC33-A959-9AE3-39A92575928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71250" y="19196050"/>
            <a:ext cx="1371600" cy="578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cettepe University – HELEMEU">
            <a:extLst>
              <a:ext uri="{FF2B5EF4-FFF2-40B4-BE49-F238E27FC236}">
                <a16:creationId xmlns:a16="http://schemas.microsoft.com/office/drawing/2014/main" id="{8F855444-261E-663A-F2F8-0D7CCA3D9CC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642850" y="19119850"/>
            <a:ext cx="742950" cy="74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881</Words>
  <Application>Microsoft Office PowerPoint</Application>
  <PresentationFormat>Personalizados</PresentationFormat>
  <Paragraphs>125</Paragraphs>
  <Slides>1</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vt:i4>
      </vt:variant>
    </vt:vector>
  </HeadingPairs>
  <TitlesOfParts>
    <vt:vector size="4" baseType="lpstr">
      <vt:lpstr>Calibri</vt:lpstr>
      <vt:lpstr>Times New Roman</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Neia</dc:creator>
  <cp:lastModifiedBy>Beatriz Neto</cp:lastModifiedBy>
  <cp:revision>12</cp:revision>
  <dcterms:created xsi:type="dcterms:W3CDTF">2026-04-23T10:33:03Z</dcterms:created>
  <dcterms:modified xsi:type="dcterms:W3CDTF">2026-04-24T07:53:59Z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2026-03-12T00:00:00Z</vt:filetime>
  </property>
  <property fmtid="{D5CDD505-2E9C-101B-9397-08002B2CF9AE}" pid="4" name="Creator">
    <vt:lpwstr>Acrobat PDFMaker 25 para PowerPoint</vt:lpwstr>
  </property>
  <property fmtid="{D5CDD505-2E9C-101B-9397-08002B2CF9AE}" pid="5" name="LastSaved">
    <vt:filetime>2026-04-23T00:00:00Z</vt:filetime>
  </property>
  <property fmtid="{D5CDD505-2E9C-101B-9397-08002B2CF9AE}" pid="6" name="NXPowerLiteLastOptimized">
    <vt:lpwstr>1758756</vt:lpwstr>
  </property>
  <property fmtid="{D5CDD505-2E9C-101B-9397-08002B2CF9AE}" pid="7" name="NXPowerLiteSettings">
    <vt:lpwstr>C7000400038000</vt:lpwstr>
  </property>
  <property fmtid="{D5CDD505-2E9C-101B-9397-08002B2CF9AE}" pid="8" name="NXPowerLiteVersion">
    <vt:lpwstr>S9.0.1</vt:lpwstr>
  </property>
  <property fmtid="{D5CDD505-2E9C-101B-9397-08002B2CF9AE}" pid="9" name="Producer">
    <vt:lpwstr>Adobe PDF Library 25.1.40</vt:lpwstr>
  </property>
</Properties>
</file>